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256" r:id="rId2"/>
    <p:sldId id="334" r:id="rId3"/>
    <p:sldId id="351" r:id="rId4"/>
    <p:sldId id="352" r:id="rId5"/>
    <p:sldId id="353" r:id="rId6"/>
    <p:sldId id="354" r:id="rId7"/>
    <p:sldId id="356" r:id="rId8"/>
    <p:sldId id="357" r:id="rId9"/>
    <p:sldId id="358" r:id="rId10"/>
  </p:sldIdLst>
  <p:sldSz cx="12192000" cy="6858000"/>
  <p:notesSz cx="6858000" cy="9144000"/>
  <p:embeddedFontLst>
    <p:embeddedFont>
      <p:font typeface="Cambria Math" panose="02040503050406030204" pitchFamily="18" charset="0"/>
      <p:regular r:id="rId13"/>
    </p:embeddedFont>
    <p:embeddedFont>
      <p:font typeface="나눔스퀘어" panose="020B0600000101010101" pitchFamily="50" charset="-127"/>
      <p:regular r:id="rId14"/>
    </p:embeddedFont>
    <p:embeddedFont>
      <p:font typeface="나눔스퀘어 Bold" panose="020B0600000101010101" pitchFamily="50" charset="-127"/>
      <p:bold r:id="rId15"/>
    </p:embeddedFont>
    <p:embeddedFont>
      <p:font typeface="나눔스퀘어 ExtraBold" panose="020B0600000101010101" pitchFamily="50" charset="-127"/>
      <p:bold r:id="rId16"/>
    </p:embeddedFont>
    <p:embeddedFont>
      <p:font typeface="맑은 고딕" panose="020B0503020000020004" pitchFamily="50" charset="-127"/>
      <p:regular r:id="rId17"/>
      <p:bold r:id="rId1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0000"/>
    <a:srgbClr val="FFC79B"/>
    <a:srgbClr val="A2C1FA"/>
    <a:srgbClr val="A6C4FB"/>
    <a:srgbClr val="A4C3FB"/>
    <a:srgbClr val="A8C6FB"/>
    <a:srgbClr val="A3C2FA"/>
    <a:srgbClr val="00B0F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3794" autoAdjust="0"/>
  </p:normalViewPr>
  <p:slideViewPr>
    <p:cSldViewPr snapToGrid="0">
      <p:cViewPr varScale="1">
        <p:scale>
          <a:sx n="105" d="100"/>
          <a:sy n="105" d="100"/>
        </p:scale>
        <p:origin x="114" y="78"/>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90EA5EBC-7F37-4A6C-B806-9627B7AFB3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871E6917-B9A9-4454-BB4F-9EE57DC66A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305C13-85E8-4253-B844-2B9B2AB2A624}" type="datetimeFigureOut">
              <a:rPr lang="ko-KR" altLang="en-US" smtClean="0"/>
              <a:t>2024-05-07</a:t>
            </a:fld>
            <a:endParaRPr lang="ko-KR" altLang="en-US"/>
          </a:p>
        </p:txBody>
      </p:sp>
      <p:sp>
        <p:nvSpPr>
          <p:cNvPr id="5" name="슬라이드 번호 개체 틀 4">
            <a:extLst>
              <a:ext uri="{FF2B5EF4-FFF2-40B4-BE49-F238E27FC236}">
                <a16:creationId xmlns:a16="http://schemas.microsoft.com/office/drawing/2014/main" id="{C853232F-A49E-4938-9FC4-C80FC7B7F3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86388F-67B1-4E44-94AF-0A36C0AF9F41}" type="slidenum">
              <a:rPr lang="ko-KR" altLang="en-US" smtClean="0"/>
              <a:t>‹#›</a:t>
            </a:fld>
            <a:endParaRPr lang="ko-KR" altLang="en-US"/>
          </a:p>
        </p:txBody>
      </p:sp>
    </p:spTree>
    <p:extLst>
      <p:ext uri="{BB962C8B-B14F-4D97-AF65-F5344CB8AC3E}">
        <p14:creationId xmlns:p14="http://schemas.microsoft.com/office/powerpoint/2010/main" val="29521458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49AE7-B88E-4327-822E-9F535C79CB92}" type="datetimeFigureOut">
              <a:rPr lang="ko-KR" altLang="en-US" smtClean="0"/>
              <a:t>2024-05-07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F4DE4-F0F6-450A-AC5B-587401CDE67E}" type="slidenum">
              <a:rPr lang="ko-KR" altLang="en-US" smtClean="0"/>
              <a:t>‹#›</a:t>
            </a:fld>
            <a:endParaRPr lang="ko-KR" altLang="en-US"/>
          </a:p>
        </p:txBody>
      </p:sp>
    </p:spTree>
    <p:extLst>
      <p:ext uri="{BB962C8B-B14F-4D97-AF65-F5344CB8AC3E}">
        <p14:creationId xmlns:p14="http://schemas.microsoft.com/office/powerpoint/2010/main" val="9723430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1</a:t>
            </a:fld>
            <a:endParaRPr lang="ko-KR" altLang="en-US"/>
          </a:p>
        </p:txBody>
      </p:sp>
    </p:spTree>
    <p:extLst>
      <p:ext uri="{BB962C8B-B14F-4D97-AF65-F5344CB8AC3E}">
        <p14:creationId xmlns:p14="http://schemas.microsoft.com/office/powerpoint/2010/main" val="4137366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2</a:t>
            </a:fld>
            <a:endParaRPr lang="ko-KR" altLang="en-US"/>
          </a:p>
        </p:txBody>
      </p:sp>
    </p:spTree>
    <p:extLst>
      <p:ext uri="{BB962C8B-B14F-4D97-AF65-F5344CB8AC3E}">
        <p14:creationId xmlns:p14="http://schemas.microsoft.com/office/powerpoint/2010/main" val="30776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3</a:t>
            </a:fld>
            <a:endParaRPr lang="ko-KR" altLang="en-US"/>
          </a:p>
        </p:txBody>
      </p:sp>
    </p:spTree>
    <p:extLst>
      <p:ext uri="{BB962C8B-B14F-4D97-AF65-F5344CB8AC3E}">
        <p14:creationId xmlns:p14="http://schemas.microsoft.com/office/powerpoint/2010/main" val="119522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4</a:t>
            </a:fld>
            <a:endParaRPr lang="ko-KR" altLang="en-US"/>
          </a:p>
        </p:txBody>
      </p:sp>
    </p:spTree>
    <p:extLst>
      <p:ext uri="{BB962C8B-B14F-4D97-AF65-F5344CB8AC3E}">
        <p14:creationId xmlns:p14="http://schemas.microsoft.com/office/powerpoint/2010/main" val="72207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5</a:t>
            </a:fld>
            <a:endParaRPr lang="ko-KR" altLang="en-US"/>
          </a:p>
        </p:txBody>
      </p:sp>
    </p:spTree>
    <p:extLst>
      <p:ext uri="{BB962C8B-B14F-4D97-AF65-F5344CB8AC3E}">
        <p14:creationId xmlns:p14="http://schemas.microsoft.com/office/powerpoint/2010/main" val="2975562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6</a:t>
            </a:fld>
            <a:endParaRPr lang="ko-KR" altLang="en-US"/>
          </a:p>
        </p:txBody>
      </p:sp>
    </p:spTree>
    <p:extLst>
      <p:ext uri="{BB962C8B-B14F-4D97-AF65-F5344CB8AC3E}">
        <p14:creationId xmlns:p14="http://schemas.microsoft.com/office/powerpoint/2010/main" val="376177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7</a:t>
            </a:fld>
            <a:endParaRPr lang="ko-KR" altLang="en-US"/>
          </a:p>
        </p:txBody>
      </p:sp>
    </p:spTree>
    <p:extLst>
      <p:ext uri="{BB962C8B-B14F-4D97-AF65-F5344CB8AC3E}">
        <p14:creationId xmlns:p14="http://schemas.microsoft.com/office/powerpoint/2010/main" val="419349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8</a:t>
            </a:fld>
            <a:endParaRPr lang="ko-KR" altLang="en-US"/>
          </a:p>
        </p:txBody>
      </p:sp>
    </p:spTree>
    <p:extLst>
      <p:ext uri="{BB962C8B-B14F-4D97-AF65-F5344CB8AC3E}">
        <p14:creationId xmlns:p14="http://schemas.microsoft.com/office/powerpoint/2010/main" val="535467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687F4DE4-F0F6-450A-AC5B-587401CDE67E}" type="slidenum">
              <a:rPr lang="ko-KR" altLang="en-US" smtClean="0"/>
              <a:t>9</a:t>
            </a:fld>
            <a:endParaRPr lang="ko-KR" altLang="en-US"/>
          </a:p>
        </p:txBody>
      </p:sp>
    </p:spTree>
    <p:extLst>
      <p:ext uri="{BB962C8B-B14F-4D97-AF65-F5344CB8AC3E}">
        <p14:creationId xmlns:p14="http://schemas.microsoft.com/office/powerpoint/2010/main" val="2877050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55E1-D571-413F-8159-4B68479D1A4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C68D4285-6615-4068-9D53-0A21B08E2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96582B2-9EDF-468D-ADBD-B9CDC2796BC6}"/>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5" name="바닥글 개체 틀 4">
            <a:extLst>
              <a:ext uri="{FF2B5EF4-FFF2-40B4-BE49-F238E27FC236}">
                <a16:creationId xmlns:a16="http://schemas.microsoft.com/office/drawing/2014/main" id="{E2F5DE67-4801-4CC2-B5F2-22F23EBCEEA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E9F13F5-DB48-430C-912D-8D0F93DF9321}"/>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
        <p:nvSpPr>
          <p:cNvPr id="7" name="TextBox 6">
            <a:extLst>
              <a:ext uri="{FF2B5EF4-FFF2-40B4-BE49-F238E27FC236}">
                <a16:creationId xmlns:a16="http://schemas.microsoft.com/office/drawing/2014/main" id="{B820E4CE-80F6-440D-AB68-56FBCC9AF9C8}"/>
              </a:ext>
            </a:extLst>
          </p:cNvPr>
          <p:cNvSpPr txBox="1"/>
          <p:nvPr userDrawn="1"/>
        </p:nvSpPr>
        <p:spPr>
          <a:xfrm>
            <a:off x="30323" y="45522"/>
            <a:ext cx="4250331" cy="369332"/>
          </a:xfrm>
          <a:prstGeom prst="rect">
            <a:avLst/>
          </a:prstGeom>
          <a:noFill/>
        </p:spPr>
        <p:txBody>
          <a:bodyPr wrap="none" rtlCol="0">
            <a:spAutoFit/>
          </a:bodyPr>
          <a:lstStyle/>
          <a:p>
            <a:r>
              <a:rPr lang="en-US" altLang="ko-KR" b="1" dirty="0">
                <a:latin typeface="나눔스퀘어 ExtraBold" panose="020B0600000101010101" pitchFamily="50" charset="-127"/>
                <a:ea typeface="나눔스퀘어 ExtraBold" panose="020B0600000101010101" pitchFamily="50" charset="-127"/>
              </a:rPr>
              <a:t>[MECH439] Introduction to Robotics</a:t>
            </a:r>
            <a:endParaRPr lang="ko-KR" altLang="en-US" b="1" dirty="0">
              <a:latin typeface="나눔스퀘어 ExtraBold" panose="020B0600000101010101" pitchFamily="50" charset="-127"/>
              <a:ea typeface="나눔스퀘어 ExtraBold" panose="020B0600000101010101" pitchFamily="50" charset="-127"/>
            </a:endParaRPr>
          </a:p>
        </p:txBody>
      </p:sp>
      <p:pic>
        <p:nvPicPr>
          <p:cNvPr id="8" name="그림 7">
            <a:extLst>
              <a:ext uri="{FF2B5EF4-FFF2-40B4-BE49-F238E27FC236}">
                <a16:creationId xmlns:a16="http://schemas.microsoft.com/office/drawing/2014/main" id="{BFE224A2-F3A2-4228-A883-C4791964BE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307579" y="94037"/>
            <a:ext cx="1771650" cy="244893"/>
          </a:xfrm>
          <a:prstGeom prst="rect">
            <a:avLst/>
          </a:prstGeom>
        </p:spPr>
      </p:pic>
    </p:spTree>
    <p:extLst>
      <p:ext uri="{BB962C8B-B14F-4D97-AF65-F5344CB8AC3E}">
        <p14:creationId xmlns:p14="http://schemas.microsoft.com/office/powerpoint/2010/main" val="42677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5525ED-21B9-452D-9E1B-36D37A08E08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4697149-49B4-4074-9C6F-64794F4CD4AB}"/>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6C772FE9-0185-40A3-8F2C-1683076E0F95}"/>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5" name="바닥글 개체 틀 4">
            <a:extLst>
              <a:ext uri="{FF2B5EF4-FFF2-40B4-BE49-F238E27FC236}">
                <a16:creationId xmlns:a16="http://schemas.microsoft.com/office/drawing/2014/main" id="{52FF5A34-0D7C-4F6D-8CF1-016DC73C2A6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CD82600-21FC-4AB7-ADE0-028715EEEA99}"/>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78128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5FF9F9A-AB08-4038-95F0-7EDE028A481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50BE001-3D6B-4E40-AB53-A0FE5C39359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9B05CA4-4C2A-4110-9A95-4D9F2466A380}"/>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5" name="바닥글 개체 틀 4">
            <a:extLst>
              <a:ext uri="{FF2B5EF4-FFF2-40B4-BE49-F238E27FC236}">
                <a16:creationId xmlns:a16="http://schemas.microsoft.com/office/drawing/2014/main" id="{A0899216-D71A-4656-BF90-4B7E431C11B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5995CC3-F4F0-47C5-B704-DA451A3DDDE2}"/>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114346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8B2EE-709D-4537-A2B2-3F793E8FED5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00BB518-B10A-449E-A8B5-A48A3841499D}"/>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DE9A67D-7001-4E31-9C9E-C419B503D1EC}"/>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5" name="바닥글 개체 틀 4">
            <a:extLst>
              <a:ext uri="{FF2B5EF4-FFF2-40B4-BE49-F238E27FC236}">
                <a16:creationId xmlns:a16="http://schemas.microsoft.com/office/drawing/2014/main" id="{A59F2194-E158-4C79-B5B8-1589D1D61F2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CEC50AB-F83D-40F8-AC1D-B51990B54FC1}"/>
              </a:ext>
            </a:extLst>
          </p:cNvPr>
          <p:cNvSpPr>
            <a:spLocks noGrp="1"/>
          </p:cNvSpPr>
          <p:nvPr>
            <p:ph type="sldNum" sz="quarter" idx="12"/>
          </p:nvPr>
        </p:nvSpPr>
        <p:spPr>
          <a:xfrm>
            <a:off x="8610600" y="6356350"/>
            <a:ext cx="2743200" cy="365125"/>
          </a:xfrm>
        </p:spPr>
        <p:txBody>
          <a:bodyPr/>
          <a:lstStyle/>
          <a:p>
            <a:fld id="{FA629B68-2EBA-4F56-BCD7-8D251B552715}" type="slidenum">
              <a:rPr lang="ko-KR" altLang="en-US" smtClean="0"/>
              <a:t>‹#›</a:t>
            </a:fld>
            <a:endParaRPr lang="ko-KR" altLang="en-US" dirty="0"/>
          </a:p>
        </p:txBody>
      </p:sp>
      <p:pic>
        <p:nvPicPr>
          <p:cNvPr id="12" name="그림 11">
            <a:extLst>
              <a:ext uri="{FF2B5EF4-FFF2-40B4-BE49-F238E27FC236}">
                <a16:creationId xmlns:a16="http://schemas.microsoft.com/office/drawing/2014/main" id="{9087AF70-FE19-4272-B8EE-23CE1810E2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49290" y="103967"/>
            <a:ext cx="1495956" cy="252442"/>
          </a:xfrm>
          <a:prstGeom prst="rect">
            <a:avLst/>
          </a:prstGeom>
        </p:spPr>
      </p:pic>
    </p:spTree>
    <p:extLst>
      <p:ext uri="{BB962C8B-B14F-4D97-AF65-F5344CB8AC3E}">
        <p14:creationId xmlns:p14="http://schemas.microsoft.com/office/powerpoint/2010/main" val="413072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B96086-2965-4255-9C64-65BA0234511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DAEF582-B8F2-4895-992B-37CD8E0CE8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A5F5BE75-5748-41EA-9DD5-AE79AEC84E72}"/>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5" name="바닥글 개체 틀 4">
            <a:extLst>
              <a:ext uri="{FF2B5EF4-FFF2-40B4-BE49-F238E27FC236}">
                <a16:creationId xmlns:a16="http://schemas.microsoft.com/office/drawing/2014/main" id="{29F2CB61-4248-4920-9283-A3E51A03C79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A264BF7-B579-4605-B9E8-F1815DF060F9}"/>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28269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51EA99-F271-4BF9-8FD6-05B493AC322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F0FA1BA-3547-4ED3-BE74-07466DBAF28A}"/>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D67C37E6-625D-48A3-BD17-CE6A8E8B5D4C}"/>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3629D6A7-CD70-462A-A61F-D71EE9B9F183}"/>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6" name="바닥글 개체 틀 5">
            <a:extLst>
              <a:ext uri="{FF2B5EF4-FFF2-40B4-BE49-F238E27FC236}">
                <a16:creationId xmlns:a16="http://schemas.microsoft.com/office/drawing/2014/main" id="{4DD4D869-F21F-4AE6-A58E-91029365B1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6CCB9EC-4962-4053-A8E4-7D5416120762}"/>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266286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B6798F-B9DF-4012-A44C-C6248277E0D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1C96417-A716-4BF4-8D43-D95A35347F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8400141F-B408-4C4B-9E13-0F3474884FC8}"/>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607654FE-8E93-4A3A-9D0A-2F4DA7AB72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A9E369-FA6A-4F79-9E10-A048EC177387}"/>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48D1464C-4486-42B2-AF1D-4366BF5F5F98}"/>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8" name="바닥글 개체 틀 7">
            <a:extLst>
              <a:ext uri="{FF2B5EF4-FFF2-40B4-BE49-F238E27FC236}">
                <a16:creationId xmlns:a16="http://schemas.microsoft.com/office/drawing/2014/main" id="{E877EDD0-7A9B-4115-808B-A092B4A17CA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1AED570-7CA5-4A4D-BA57-6D74C58D9FBA}"/>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480650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F29B99-5974-44C4-8FB4-31D96E416FC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41CCBB6D-7882-4F9E-90A2-1BE0BB7F08BD}"/>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4" name="바닥글 개체 틀 3">
            <a:extLst>
              <a:ext uri="{FF2B5EF4-FFF2-40B4-BE49-F238E27FC236}">
                <a16:creationId xmlns:a16="http://schemas.microsoft.com/office/drawing/2014/main" id="{24F8AB4F-54F2-427F-8CBD-68494825D661}"/>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A55F7F6-5BE2-48C7-BC2B-842D621AF7B5}"/>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3850895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E8878E2-D910-49D0-8C90-0E48239D7986}"/>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3" name="바닥글 개체 틀 2">
            <a:extLst>
              <a:ext uri="{FF2B5EF4-FFF2-40B4-BE49-F238E27FC236}">
                <a16:creationId xmlns:a16="http://schemas.microsoft.com/office/drawing/2014/main" id="{F1A51498-5726-4E38-8BD3-E35431BDF33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0AC96C0-E3C6-4F89-AE74-4F5C54E6AC85}"/>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368019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FB1D66-B8B1-434A-B725-76E6E9A5465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85D10EA-AEFB-4705-BD82-00DB8A9FA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3468640D-FA95-4732-8328-A7F43F84E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14C33C4C-8CFB-420D-9BD0-EE8BCE6AE36E}"/>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6" name="바닥글 개체 틀 5">
            <a:extLst>
              <a:ext uri="{FF2B5EF4-FFF2-40B4-BE49-F238E27FC236}">
                <a16:creationId xmlns:a16="http://schemas.microsoft.com/office/drawing/2014/main" id="{C5E4030B-79DF-46A1-8247-C56E3E105A3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C0492D4-0BE3-4610-9F98-1DAC2C958FBE}"/>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361212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FDAC2-588D-4D26-97D1-83C792EB5AE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E6F5A5F-E962-48E1-AC75-ECC28B57D7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0ACA031-936E-4944-89F7-8EA2B4167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45731BDA-A935-41FD-A45A-DD75B1E91966}"/>
              </a:ext>
            </a:extLst>
          </p:cNvPr>
          <p:cNvSpPr>
            <a:spLocks noGrp="1"/>
          </p:cNvSpPr>
          <p:nvPr>
            <p:ph type="dt" sz="half" idx="10"/>
          </p:nvPr>
        </p:nvSpPr>
        <p:spPr/>
        <p:txBody>
          <a:bodyPr/>
          <a:lstStyle/>
          <a:p>
            <a:fld id="{9C20F624-6A04-429E-A666-C96C4A4F4840}" type="datetimeFigureOut">
              <a:rPr lang="ko-KR" altLang="en-US" smtClean="0"/>
              <a:t>2024-05-07</a:t>
            </a:fld>
            <a:endParaRPr lang="ko-KR" altLang="en-US"/>
          </a:p>
        </p:txBody>
      </p:sp>
      <p:sp>
        <p:nvSpPr>
          <p:cNvPr id="6" name="바닥글 개체 틀 5">
            <a:extLst>
              <a:ext uri="{FF2B5EF4-FFF2-40B4-BE49-F238E27FC236}">
                <a16:creationId xmlns:a16="http://schemas.microsoft.com/office/drawing/2014/main" id="{0123F28D-8950-41DE-9BD2-165065DCEC3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29D5F0-2B6E-417C-A46E-87FB8FBADCF6}"/>
              </a:ext>
            </a:extLst>
          </p:cNvPr>
          <p:cNvSpPr>
            <a:spLocks noGrp="1"/>
          </p:cNvSpPr>
          <p:nvPr>
            <p:ph type="sldNum" sz="quarter" idx="12"/>
          </p:nvPr>
        </p:nvSpPr>
        <p:spPr/>
        <p:txBody>
          <a:body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830856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AF0D549-C5A9-48D4-8C31-D4CA43E3F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D27CD9A-FBB8-4090-A4B4-FBAE705BB2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ACBCFC9-0612-4E22-92D8-86C5E5FA8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0F624-6A04-429E-A666-C96C4A4F4840}" type="datetimeFigureOut">
              <a:rPr lang="ko-KR" altLang="en-US" smtClean="0"/>
              <a:t>2024-05-07</a:t>
            </a:fld>
            <a:endParaRPr lang="ko-KR" altLang="en-US"/>
          </a:p>
        </p:txBody>
      </p:sp>
      <p:sp>
        <p:nvSpPr>
          <p:cNvPr id="5" name="바닥글 개체 틀 4">
            <a:extLst>
              <a:ext uri="{FF2B5EF4-FFF2-40B4-BE49-F238E27FC236}">
                <a16:creationId xmlns:a16="http://schemas.microsoft.com/office/drawing/2014/main" id="{629E94AE-7BF1-4477-B5F7-8B94F260C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51219BA-B8C1-4C25-BB6A-44C841874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629B68-2EBA-4F56-BCD7-8D251B552715}" type="slidenum">
              <a:rPr lang="ko-KR" altLang="en-US" smtClean="0"/>
              <a:t>‹#›</a:t>
            </a:fld>
            <a:endParaRPr lang="ko-KR" altLang="en-US"/>
          </a:p>
        </p:txBody>
      </p:sp>
    </p:spTree>
    <p:extLst>
      <p:ext uri="{BB962C8B-B14F-4D97-AF65-F5344CB8AC3E}">
        <p14:creationId xmlns:p14="http://schemas.microsoft.com/office/powerpoint/2010/main" val="86625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ldydtjr2000@postech.ac.k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12" Type="http://schemas.openxmlformats.org/officeDocument/2006/relationships/image" Target="../media/image2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6.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A8A21C7A-135F-4774-B843-288B9DBDBA7B}"/>
              </a:ext>
            </a:extLst>
          </p:cNvPr>
          <p:cNvSpPr>
            <a:spLocks noGrp="1"/>
          </p:cNvSpPr>
          <p:nvPr>
            <p:ph type="ctrTitle"/>
          </p:nvPr>
        </p:nvSpPr>
        <p:spPr>
          <a:xfrm>
            <a:off x="939567" y="1122363"/>
            <a:ext cx="10312866" cy="2387600"/>
          </a:xfrm>
        </p:spPr>
        <p:txBody>
          <a:bodyPr>
            <a:normAutofit/>
          </a:bodyPr>
          <a:lstStyle/>
          <a:p>
            <a:pPr>
              <a:lnSpc>
                <a:spcPct val="100000"/>
              </a:lnSpc>
            </a:pPr>
            <a:r>
              <a:rPr lang="en-US" altLang="ko-KR" sz="4800" dirty="0">
                <a:latin typeface="나눔스퀘어 ExtraBold" panose="020B0600000101010101" pitchFamily="50" charset="-127"/>
                <a:ea typeface="나눔스퀘어 ExtraBold" panose="020B0600000101010101" pitchFamily="50" charset="-127"/>
              </a:rPr>
              <a:t>Robotics algorithms</a:t>
            </a:r>
            <a:endParaRPr lang="ko-KR" altLang="en-US" sz="4800" dirty="0">
              <a:latin typeface="나눔스퀘어 ExtraBold" panose="020B0600000101010101" pitchFamily="50" charset="-127"/>
              <a:ea typeface="나눔스퀘어 ExtraBold" panose="020B0600000101010101" pitchFamily="50" charset="-127"/>
            </a:endParaRPr>
          </a:p>
        </p:txBody>
      </p:sp>
      <p:sp>
        <p:nvSpPr>
          <p:cNvPr id="7" name="부제목 2">
            <a:extLst>
              <a:ext uri="{FF2B5EF4-FFF2-40B4-BE49-F238E27FC236}">
                <a16:creationId xmlns:a16="http://schemas.microsoft.com/office/drawing/2014/main" id="{A166A953-2DEE-46AD-9B35-888303BFC298}"/>
              </a:ext>
            </a:extLst>
          </p:cNvPr>
          <p:cNvSpPr>
            <a:spLocks noGrp="1"/>
          </p:cNvSpPr>
          <p:nvPr>
            <p:ph type="subTitle" idx="1"/>
          </p:nvPr>
        </p:nvSpPr>
        <p:spPr>
          <a:xfrm>
            <a:off x="1524000" y="4079875"/>
            <a:ext cx="9144000" cy="1655762"/>
          </a:xfrm>
        </p:spPr>
        <p:txBody>
          <a:bodyPr anchor="ctr">
            <a:normAutofit/>
          </a:bodyPr>
          <a:lstStyle/>
          <a:p>
            <a:pPr algn="r">
              <a:lnSpc>
                <a:spcPct val="100000"/>
              </a:lnSpc>
            </a:pPr>
            <a:r>
              <a:rPr lang="en-US" altLang="ko-KR" sz="1600" dirty="0">
                <a:latin typeface="나눔스퀘어" panose="020B0600000101010101" pitchFamily="50" charset="-127"/>
                <a:ea typeface="나눔스퀘어" panose="020B0600000101010101" pitchFamily="50" charset="-127"/>
              </a:rPr>
              <a:t>Lee </a:t>
            </a:r>
            <a:r>
              <a:rPr lang="en-US" altLang="ko-KR" sz="1600" dirty="0" err="1">
                <a:latin typeface="나눔스퀘어" panose="020B0600000101010101" pitchFamily="50" charset="-127"/>
                <a:ea typeface="나눔스퀘어" panose="020B0600000101010101" pitchFamily="50" charset="-127"/>
              </a:rPr>
              <a:t>Yongseok</a:t>
            </a:r>
            <a:r>
              <a:rPr lang="en-US" altLang="ko-KR" sz="1600" dirty="0">
                <a:latin typeface="나눔스퀘어" panose="020B0600000101010101" pitchFamily="50" charset="-127"/>
                <a:ea typeface="나눔스퀘어" panose="020B0600000101010101" pitchFamily="50" charset="-127"/>
              </a:rPr>
              <a:t>, Jung </a:t>
            </a:r>
            <a:r>
              <a:rPr lang="en-US" altLang="ko-KR" sz="1600" dirty="0" err="1">
                <a:latin typeface="나눔스퀘어" panose="020B0600000101010101" pitchFamily="50" charset="-127"/>
                <a:ea typeface="나눔스퀘어" panose="020B0600000101010101" pitchFamily="50" charset="-127"/>
              </a:rPr>
              <a:t>Hyunseo</a:t>
            </a:r>
            <a:endParaRPr lang="en-US" altLang="ko-KR" sz="1600" dirty="0">
              <a:latin typeface="나눔스퀘어" panose="020B0600000101010101" pitchFamily="50" charset="-127"/>
              <a:ea typeface="나눔스퀘어" panose="020B0600000101010101" pitchFamily="50" charset="-127"/>
            </a:endParaRPr>
          </a:p>
          <a:p>
            <a:pPr algn="r">
              <a:lnSpc>
                <a:spcPct val="100000"/>
              </a:lnSpc>
            </a:pPr>
            <a:r>
              <a:rPr lang="en-US" altLang="ko-KR" sz="1600" dirty="0">
                <a:latin typeface="나눔스퀘어" panose="020B0600000101010101" pitchFamily="50" charset="-127"/>
                <a:ea typeface="나눔스퀘어" panose="020B0600000101010101" pitchFamily="50" charset="-127"/>
                <a:hlinkClick r:id="rId3"/>
              </a:rPr>
              <a:t>dldydtjr2000@postech.ac.kr</a:t>
            </a:r>
            <a:endParaRPr lang="en-US" altLang="ko-KR" sz="1600" dirty="0">
              <a:latin typeface="나눔스퀘어" panose="020B0600000101010101" pitchFamily="50" charset="-127"/>
              <a:ea typeface="나눔스퀘어" panose="020B0600000101010101" pitchFamily="50" charset="-127"/>
            </a:endParaRPr>
          </a:p>
          <a:p>
            <a:pPr algn="r">
              <a:lnSpc>
                <a:spcPct val="100000"/>
              </a:lnSpc>
            </a:pPr>
            <a:endParaRPr lang="en-US" altLang="ko-KR" sz="16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855179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2</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1. Numerical IK</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Inverse kinematics (IK)</a:t>
            </a:r>
          </a:p>
        </p:txBody>
      </p:sp>
      <mc:AlternateContent xmlns:mc="http://schemas.openxmlformats.org/markup-compatibility/2006">
        <mc:Choice xmlns:a14="http://schemas.microsoft.com/office/drawing/2010/main" Requires="a14">
          <p:sp>
            <p:nvSpPr>
              <p:cNvPr id="7" name="직사각형 6">
                <a:extLst>
                  <a:ext uri="{FF2B5EF4-FFF2-40B4-BE49-F238E27FC236}">
                    <a16:creationId xmlns:a16="http://schemas.microsoft.com/office/drawing/2014/main" id="{B6C04EDA-1DB0-4D5E-B028-1DED9423823D}"/>
                  </a:ext>
                </a:extLst>
              </p:cNvPr>
              <p:cNvSpPr/>
              <p:nvPr/>
            </p:nvSpPr>
            <p:spPr>
              <a:xfrm>
                <a:off x="383828" y="1596446"/>
                <a:ext cx="11261325" cy="1030731"/>
              </a:xfrm>
              <a:prstGeom prst="rect">
                <a:avLst/>
              </a:prstGeom>
              <a:ln w="38100">
                <a:noFill/>
                <a:prstDash val="sysDash"/>
              </a:ln>
            </p:spPr>
            <p:txBody>
              <a:bodyPr wrap="square">
                <a:spAutoFit/>
              </a:bodyPr>
              <a:lstStyle/>
              <a:p>
                <a:pPr>
                  <a:lnSpc>
                    <a:spcPct val="150000"/>
                  </a:lnSpc>
                </a:pPr>
                <a:r>
                  <a:rPr lang="en-US" altLang="ko-KR" sz="1400" dirty="0">
                    <a:latin typeface="나눔스퀘어" panose="020B0600000101010101" pitchFamily="50" charset="-127"/>
                    <a:ea typeface="나눔스퀘어" panose="020B0600000101010101" pitchFamily="50" charset="-127"/>
                  </a:rPr>
                  <a:t>The inverse kinematics (IK) is to find the joint position (called as joint variables) </a:t>
                </a:r>
                <a14:m>
                  <m:oMath xmlns:m="http://schemas.openxmlformats.org/officeDocument/2006/math">
                    <m:r>
                      <a:rPr lang="en-US" altLang="ko-KR" sz="1400" b="1" i="1" smtClean="0">
                        <a:latin typeface="Cambria Math" panose="02040503050406030204" pitchFamily="18" charset="0"/>
                        <a:ea typeface="나눔스퀘어" panose="020B0600000101010101" pitchFamily="50" charset="-127"/>
                      </a:rPr>
                      <m:t>𝒒</m:t>
                    </m:r>
                    <m:r>
                      <a:rPr lang="en-US" altLang="ko-KR" sz="1400" b="0" i="1" smtClean="0">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ℝ</m:t>
                        </m:r>
                      </m:e>
                      <m:sup>
                        <m:r>
                          <a:rPr lang="en-US" altLang="ko-KR" sz="1400" b="0" i="1" smtClean="0">
                            <a:latin typeface="Cambria Math" panose="02040503050406030204" pitchFamily="18" charset="0"/>
                            <a:ea typeface="나눔스퀘어" panose="020B0600000101010101" pitchFamily="50" charset="-127"/>
                          </a:rPr>
                          <m:t>𝑛</m:t>
                        </m:r>
                      </m:sup>
                    </m:sSup>
                  </m:oMath>
                </a14:m>
                <a:r>
                  <a:rPr lang="en-US" altLang="ko-KR" sz="1400" dirty="0">
                    <a:latin typeface="나눔스퀘어" panose="020B0600000101010101" pitchFamily="50" charset="-127"/>
                    <a:ea typeface="나눔스퀘어" panose="020B0600000101010101" pitchFamily="50" charset="-127"/>
                  </a:rPr>
                  <a:t> for a given transformation matrix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𝑇</m:t>
                    </m:r>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𝑆𝐸</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3</m:t>
                        </m:r>
                      </m:e>
                    </m:d>
                  </m:oMath>
                </a14:m>
                <a:r>
                  <a:rPr lang="en-US" altLang="ko-KR" sz="1400" dirty="0">
                    <a:latin typeface="나눔스퀘어" panose="020B0600000101010101" pitchFamily="50" charset="-127"/>
                    <a:ea typeface="나눔스퀘어" panose="020B0600000101010101" pitchFamily="50" charset="-127"/>
                  </a:rPr>
                  <a:t>.</a:t>
                </a:r>
              </a:p>
              <a:p>
                <a:pPr>
                  <a:lnSpc>
                    <a:spcPct val="150000"/>
                  </a:lnSpc>
                </a:pPr>
                <a:r>
                  <a:rPr lang="en-US" altLang="ko-KR" sz="1400" dirty="0">
                    <a:latin typeface="나눔스퀘어" panose="020B0600000101010101" pitchFamily="50" charset="-127"/>
                    <a:ea typeface="나눔스퀘어" panose="020B0600000101010101" pitchFamily="50" charset="-127"/>
                  </a:rPr>
                  <a:t>The IK problem is a nonlinear problem; the existence and uniqueness of the solution are not always guaranteed, while the forward kinematics (FK) is </a:t>
                </a:r>
                <a:r>
                  <a:rPr lang="en-US" altLang="ko-KR" sz="1400" dirty="0">
                    <a:solidFill>
                      <a:srgbClr val="FF0000"/>
                    </a:solidFill>
                    <a:latin typeface="나눔스퀘어" panose="020B0600000101010101" pitchFamily="50" charset="-127"/>
                    <a:ea typeface="나눔스퀘어" panose="020B0600000101010101" pitchFamily="50" charset="-127"/>
                  </a:rPr>
                  <a:t>surjective</a:t>
                </a:r>
                <a:r>
                  <a:rPr lang="en-US" altLang="ko-KR" sz="1400" dirty="0">
                    <a:latin typeface="나눔스퀘어" panose="020B0600000101010101" pitchFamily="50" charset="-127"/>
                    <a:ea typeface="나눔스퀘어" panose="020B0600000101010101" pitchFamily="50" charset="-127"/>
                  </a:rPr>
                  <a:t>. </a:t>
                </a:r>
              </a:p>
            </p:txBody>
          </p:sp>
        </mc:Choice>
        <mc:Fallback>
          <p:sp>
            <p:nvSpPr>
              <p:cNvPr id="7" name="직사각형 6">
                <a:extLst>
                  <a:ext uri="{FF2B5EF4-FFF2-40B4-BE49-F238E27FC236}">
                    <a16:creationId xmlns:a16="http://schemas.microsoft.com/office/drawing/2014/main" id="{B6C04EDA-1DB0-4D5E-B028-1DED9423823D}"/>
                  </a:ext>
                </a:extLst>
              </p:cNvPr>
              <p:cNvSpPr>
                <a:spLocks noRot="1" noChangeAspect="1" noMove="1" noResize="1" noEditPoints="1" noAdjustHandles="1" noChangeArrowheads="1" noChangeShapeType="1" noTextEdit="1"/>
              </p:cNvSpPr>
              <p:nvPr/>
            </p:nvSpPr>
            <p:spPr>
              <a:xfrm>
                <a:off x="383828" y="1596446"/>
                <a:ext cx="11261325" cy="1030731"/>
              </a:xfrm>
              <a:prstGeom prst="rect">
                <a:avLst/>
              </a:prstGeom>
              <a:blipFill>
                <a:blip r:embed="rId3"/>
                <a:stretch>
                  <a:fillRect l="-162" b="-4734"/>
                </a:stretch>
              </a:blipFill>
              <a:ln w="38100">
                <a:noFill/>
                <a:prstDash val="sysDash"/>
              </a:ln>
            </p:spPr>
            <p:txBody>
              <a:bodyPr/>
              <a:lstStyle/>
              <a:p>
                <a:r>
                  <a:rPr lang="ko-KR" altLang="en-US">
                    <a:noFill/>
                  </a:rPr>
                  <a:t> </a:t>
                </a:r>
              </a:p>
            </p:txBody>
          </p:sp>
        </mc:Fallback>
      </mc:AlternateContent>
      <p:grpSp>
        <p:nvGrpSpPr>
          <p:cNvPr id="36" name="그룹 35">
            <a:extLst>
              <a:ext uri="{FF2B5EF4-FFF2-40B4-BE49-F238E27FC236}">
                <a16:creationId xmlns:a16="http://schemas.microsoft.com/office/drawing/2014/main" id="{4A51605F-331A-4081-9630-D391D914C50E}"/>
              </a:ext>
            </a:extLst>
          </p:cNvPr>
          <p:cNvGrpSpPr/>
          <p:nvPr/>
        </p:nvGrpSpPr>
        <p:grpSpPr>
          <a:xfrm>
            <a:off x="2145507" y="2808472"/>
            <a:ext cx="2175482" cy="2025043"/>
            <a:chOff x="3218329" y="2972565"/>
            <a:chExt cx="2516141" cy="2342145"/>
          </a:xfrm>
        </p:grpSpPr>
        <p:sp>
          <p:nvSpPr>
            <p:cNvPr id="3" name="타원 2">
              <a:extLst>
                <a:ext uri="{FF2B5EF4-FFF2-40B4-BE49-F238E27FC236}">
                  <a16:creationId xmlns:a16="http://schemas.microsoft.com/office/drawing/2014/main" id="{7E72530A-2A31-4E2C-A0A8-3E6A52DA9247}"/>
                </a:ext>
              </a:extLst>
            </p:cNvPr>
            <p:cNvSpPr/>
            <p:nvPr/>
          </p:nvSpPr>
          <p:spPr>
            <a:xfrm>
              <a:off x="3218329" y="3280450"/>
              <a:ext cx="1039906" cy="2034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B1ABCF4-5903-45BC-8C1D-FDE82BDFFA31}"/>
                    </a:ext>
                  </a:extLst>
                </p:cNvPr>
                <p:cNvSpPr txBox="1"/>
                <p:nvPr/>
              </p:nvSpPr>
              <p:spPr>
                <a:xfrm>
                  <a:off x="3334068" y="2972565"/>
                  <a:ext cx="808426" cy="284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1600" b="1" i="1" smtClean="0">
                            <a:latin typeface="Cambria Math" panose="02040503050406030204" pitchFamily="18" charset="0"/>
                          </a:rPr>
                          <m:t>𝒒</m:t>
                        </m:r>
                        <m:r>
                          <a:rPr lang="en-US" altLang="ko-KR" sz="1600" b="0" i="1" smtClean="0">
                            <a:latin typeface="Cambria Math" panose="02040503050406030204" pitchFamily="18" charset="0"/>
                          </a:rPr>
                          <m:t>∈</m:t>
                        </m:r>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ℝ</m:t>
                            </m:r>
                          </m:e>
                          <m:sup>
                            <m:r>
                              <a:rPr lang="en-US" altLang="ko-KR" sz="1600" b="0" i="1" smtClean="0">
                                <a:latin typeface="Cambria Math" panose="02040503050406030204" pitchFamily="18" charset="0"/>
                              </a:rPr>
                              <m:t>𝑛</m:t>
                            </m:r>
                          </m:sup>
                        </m:sSup>
                      </m:oMath>
                    </m:oMathPara>
                  </a14:m>
                  <a:endParaRPr lang="ko-KR" altLang="en-US" sz="1600" dirty="0"/>
                </a:p>
              </p:txBody>
            </p:sp>
          </mc:Choice>
          <mc:Fallback>
            <p:sp>
              <p:nvSpPr>
                <p:cNvPr id="11" name="TextBox 10">
                  <a:extLst>
                    <a:ext uri="{FF2B5EF4-FFF2-40B4-BE49-F238E27FC236}">
                      <a16:creationId xmlns:a16="http://schemas.microsoft.com/office/drawing/2014/main" id="{4B1ABCF4-5903-45BC-8C1D-FDE82BDFFA31}"/>
                    </a:ext>
                  </a:extLst>
                </p:cNvPr>
                <p:cNvSpPr txBox="1">
                  <a:spLocks noRot="1" noChangeAspect="1" noMove="1" noResize="1" noEditPoints="1" noAdjustHandles="1" noChangeArrowheads="1" noChangeShapeType="1" noTextEdit="1"/>
                </p:cNvSpPr>
                <p:nvPr/>
              </p:nvSpPr>
              <p:spPr>
                <a:xfrm>
                  <a:off x="3334068" y="2972565"/>
                  <a:ext cx="808426" cy="284777"/>
                </a:xfrm>
                <a:prstGeom prst="rect">
                  <a:avLst/>
                </a:prstGeom>
                <a:blipFill>
                  <a:blip r:embed="rId4"/>
                  <a:stretch>
                    <a:fillRect l="-5217" b="-3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 name="직사각형 11">
                  <a:extLst>
                    <a:ext uri="{FF2B5EF4-FFF2-40B4-BE49-F238E27FC236}">
                      <a16:creationId xmlns:a16="http://schemas.microsoft.com/office/drawing/2014/main" id="{0AEFE13B-1E8E-4C83-8410-92D50ED0E821}"/>
                    </a:ext>
                  </a:extLst>
                </p:cNvPr>
                <p:cNvSpPr/>
                <p:nvPr/>
              </p:nvSpPr>
              <p:spPr>
                <a:xfrm>
                  <a:off x="3502992" y="3466279"/>
                  <a:ext cx="470577"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0" smtClean="0">
                                <a:latin typeface="Cambria Math" panose="02040503050406030204" pitchFamily="18" charset="0"/>
                              </a:rPr>
                            </m:ctrlPr>
                          </m:sSubPr>
                          <m:e>
                            <m:r>
                              <a:rPr lang="en-US" altLang="ko-KR" sz="1600" b="1" i="1" smtClean="0">
                                <a:latin typeface="Cambria Math" panose="02040503050406030204" pitchFamily="18" charset="0"/>
                              </a:rPr>
                              <m:t>𝒒</m:t>
                            </m:r>
                          </m:e>
                          <m:sub>
                            <m:r>
                              <a:rPr lang="en-US" altLang="ko-KR" sz="1600" b="0" i="0" smtClean="0">
                                <a:latin typeface="Cambria Math" panose="02040503050406030204" pitchFamily="18" charset="0"/>
                              </a:rPr>
                              <m:t>1</m:t>
                            </m:r>
                          </m:sub>
                        </m:sSub>
                      </m:oMath>
                    </m:oMathPara>
                  </a14:m>
                  <a:endParaRPr lang="ko-KR" altLang="en-US" sz="1600" dirty="0"/>
                </a:p>
              </p:txBody>
            </p:sp>
          </mc:Choice>
          <mc:Fallback>
            <p:sp>
              <p:nvSpPr>
                <p:cNvPr id="12" name="직사각형 11">
                  <a:extLst>
                    <a:ext uri="{FF2B5EF4-FFF2-40B4-BE49-F238E27FC236}">
                      <a16:creationId xmlns:a16="http://schemas.microsoft.com/office/drawing/2014/main" id="{0AEFE13B-1E8E-4C83-8410-92D50ED0E821}"/>
                    </a:ext>
                  </a:extLst>
                </p:cNvPr>
                <p:cNvSpPr>
                  <a:spLocks noRot="1" noChangeAspect="1" noMove="1" noResize="1" noEditPoints="1" noAdjustHandles="1" noChangeArrowheads="1" noChangeShapeType="1" noTextEdit="1"/>
                </p:cNvSpPr>
                <p:nvPr/>
              </p:nvSpPr>
              <p:spPr>
                <a:xfrm>
                  <a:off x="3502992" y="3466279"/>
                  <a:ext cx="470577" cy="338554"/>
                </a:xfrm>
                <a:prstGeom prst="rect">
                  <a:avLst/>
                </a:prstGeom>
                <a:blipFill>
                  <a:blip r:embed="rId5"/>
                  <a:stretch>
                    <a:fillRect b="-229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6" name="직사각형 15">
                  <a:extLst>
                    <a:ext uri="{FF2B5EF4-FFF2-40B4-BE49-F238E27FC236}">
                      <a16:creationId xmlns:a16="http://schemas.microsoft.com/office/drawing/2014/main" id="{51691558-9E8B-4282-8582-47D1ABAF7006}"/>
                    </a:ext>
                  </a:extLst>
                </p:cNvPr>
                <p:cNvSpPr/>
                <p:nvPr/>
              </p:nvSpPr>
              <p:spPr>
                <a:xfrm>
                  <a:off x="3502992" y="3862943"/>
                  <a:ext cx="475323"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0" smtClean="0">
                                <a:latin typeface="Cambria Math" panose="02040503050406030204" pitchFamily="18" charset="0"/>
                              </a:rPr>
                            </m:ctrlPr>
                          </m:sSubPr>
                          <m:e>
                            <m:r>
                              <a:rPr lang="en-US" altLang="ko-KR" sz="1600" b="1" i="1" smtClean="0">
                                <a:latin typeface="Cambria Math" panose="02040503050406030204" pitchFamily="18" charset="0"/>
                              </a:rPr>
                              <m:t>𝒒</m:t>
                            </m:r>
                          </m:e>
                          <m:sub>
                            <m:r>
                              <a:rPr lang="en-US" altLang="ko-KR" sz="1600" b="0" i="0" smtClean="0">
                                <a:latin typeface="Cambria Math" panose="02040503050406030204" pitchFamily="18" charset="0"/>
                              </a:rPr>
                              <m:t>2</m:t>
                            </m:r>
                          </m:sub>
                        </m:sSub>
                      </m:oMath>
                    </m:oMathPara>
                  </a14:m>
                  <a:endParaRPr lang="ko-KR" altLang="en-US" sz="1600" dirty="0"/>
                </a:p>
              </p:txBody>
            </p:sp>
          </mc:Choice>
          <mc:Fallback>
            <p:sp>
              <p:nvSpPr>
                <p:cNvPr id="16" name="직사각형 15">
                  <a:extLst>
                    <a:ext uri="{FF2B5EF4-FFF2-40B4-BE49-F238E27FC236}">
                      <a16:creationId xmlns:a16="http://schemas.microsoft.com/office/drawing/2014/main" id="{51691558-9E8B-4282-8582-47D1ABAF7006}"/>
                    </a:ext>
                  </a:extLst>
                </p:cNvPr>
                <p:cNvSpPr>
                  <a:spLocks noRot="1" noChangeAspect="1" noMove="1" noResize="1" noEditPoints="1" noAdjustHandles="1" noChangeArrowheads="1" noChangeShapeType="1" noTextEdit="1"/>
                </p:cNvSpPr>
                <p:nvPr/>
              </p:nvSpPr>
              <p:spPr>
                <a:xfrm>
                  <a:off x="3502992" y="3862943"/>
                  <a:ext cx="475323" cy="338554"/>
                </a:xfrm>
                <a:prstGeom prst="rect">
                  <a:avLst/>
                </a:prstGeom>
                <a:blipFill>
                  <a:blip r:embed="rId6"/>
                  <a:stretch>
                    <a:fillRect b="-229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직사각형 16">
                  <a:extLst>
                    <a:ext uri="{FF2B5EF4-FFF2-40B4-BE49-F238E27FC236}">
                      <a16:creationId xmlns:a16="http://schemas.microsoft.com/office/drawing/2014/main" id="{0CBFA58B-F76A-4578-988D-7C6CDAF91581}"/>
                    </a:ext>
                  </a:extLst>
                </p:cNvPr>
                <p:cNvSpPr/>
                <p:nvPr/>
              </p:nvSpPr>
              <p:spPr>
                <a:xfrm>
                  <a:off x="3502992" y="4259607"/>
                  <a:ext cx="475323"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0" smtClean="0">
                                <a:latin typeface="Cambria Math" panose="02040503050406030204" pitchFamily="18" charset="0"/>
                              </a:rPr>
                            </m:ctrlPr>
                          </m:sSubPr>
                          <m:e>
                            <m:r>
                              <a:rPr lang="en-US" altLang="ko-KR" sz="1600" b="1" i="1" smtClean="0">
                                <a:latin typeface="Cambria Math" panose="02040503050406030204" pitchFamily="18" charset="0"/>
                              </a:rPr>
                              <m:t>𝒒</m:t>
                            </m:r>
                          </m:e>
                          <m:sub>
                            <m:r>
                              <a:rPr lang="en-US" altLang="ko-KR" sz="1600" b="0" i="0" smtClean="0">
                                <a:latin typeface="Cambria Math" panose="02040503050406030204" pitchFamily="18" charset="0"/>
                              </a:rPr>
                              <m:t>3</m:t>
                            </m:r>
                          </m:sub>
                        </m:sSub>
                      </m:oMath>
                    </m:oMathPara>
                  </a14:m>
                  <a:endParaRPr lang="ko-KR" altLang="en-US" sz="1600" dirty="0"/>
                </a:p>
              </p:txBody>
            </p:sp>
          </mc:Choice>
          <mc:Fallback>
            <p:sp>
              <p:nvSpPr>
                <p:cNvPr id="17" name="직사각형 16">
                  <a:extLst>
                    <a:ext uri="{FF2B5EF4-FFF2-40B4-BE49-F238E27FC236}">
                      <a16:creationId xmlns:a16="http://schemas.microsoft.com/office/drawing/2014/main" id="{0CBFA58B-F76A-4578-988D-7C6CDAF91581}"/>
                    </a:ext>
                  </a:extLst>
                </p:cNvPr>
                <p:cNvSpPr>
                  <a:spLocks noRot="1" noChangeAspect="1" noMove="1" noResize="1" noEditPoints="1" noAdjustHandles="1" noChangeArrowheads="1" noChangeShapeType="1" noTextEdit="1"/>
                </p:cNvSpPr>
                <p:nvPr/>
              </p:nvSpPr>
              <p:spPr>
                <a:xfrm>
                  <a:off x="3502992" y="4259607"/>
                  <a:ext cx="475323" cy="338554"/>
                </a:xfrm>
                <a:prstGeom prst="rect">
                  <a:avLst/>
                </a:prstGeom>
                <a:blipFill>
                  <a:blip r:embed="rId7"/>
                  <a:stretch>
                    <a:fillRect b="-25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8" name="직사각형 17">
                  <a:extLst>
                    <a:ext uri="{FF2B5EF4-FFF2-40B4-BE49-F238E27FC236}">
                      <a16:creationId xmlns:a16="http://schemas.microsoft.com/office/drawing/2014/main" id="{4E0EB061-56C8-4FCF-AC36-B28A5A000D66}"/>
                    </a:ext>
                  </a:extLst>
                </p:cNvPr>
                <p:cNvSpPr/>
                <p:nvPr/>
              </p:nvSpPr>
              <p:spPr>
                <a:xfrm>
                  <a:off x="3502992" y="4658855"/>
                  <a:ext cx="475323"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0" smtClean="0">
                                <a:latin typeface="Cambria Math" panose="02040503050406030204" pitchFamily="18" charset="0"/>
                              </a:rPr>
                            </m:ctrlPr>
                          </m:sSubPr>
                          <m:e>
                            <m:r>
                              <a:rPr lang="en-US" altLang="ko-KR" sz="1600" b="1" i="1" smtClean="0">
                                <a:latin typeface="Cambria Math" panose="02040503050406030204" pitchFamily="18" charset="0"/>
                              </a:rPr>
                              <m:t>𝒒</m:t>
                            </m:r>
                          </m:e>
                          <m:sub>
                            <m:r>
                              <a:rPr lang="en-US" altLang="ko-KR" sz="1600" b="0" i="0" smtClean="0">
                                <a:latin typeface="Cambria Math" panose="02040503050406030204" pitchFamily="18" charset="0"/>
                              </a:rPr>
                              <m:t>4</m:t>
                            </m:r>
                          </m:sub>
                        </m:sSub>
                      </m:oMath>
                    </m:oMathPara>
                  </a14:m>
                  <a:endParaRPr lang="ko-KR" altLang="en-US" sz="1600" dirty="0"/>
                </a:p>
              </p:txBody>
            </p:sp>
          </mc:Choice>
          <mc:Fallback>
            <p:sp>
              <p:nvSpPr>
                <p:cNvPr id="18" name="직사각형 17">
                  <a:extLst>
                    <a:ext uri="{FF2B5EF4-FFF2-40B4-BE49-F238E27FC236}">
                      <a16:creationId xmlns:a16="http://schemas.microsoft.com/office/drawing/2014/main" id="{4E0EB061-56C8-4FCF-AC36-B28A5A000D66}"/>
                    </a:ext>
                  </a:extLst>
                </p:cNvPr>
                <p:cNvSpPr>
                  <a:spLocks noRot="1" noChangeAspect="1" noMove="1" noResize="1" noEditPoints="1" noAdjustHandles="1" noChangeArrowheads="1" noChangeShapeType="1" noTextEdit="1"/>
                </p:cNvSpPr>
                <p:nvPr/>
              </p:nvSpPr>
              <p:spPr>
                <a:xfrm>
                  <a:off x="3502992" y="4658855"/>
                  <a:ext cx="475323" cy="338554"/>
                </a:xfrm>
                <a:prstGeom prst="rect">
                  <a:avLst/>
                </a:prstGeom>
                <a:blipFill>
                  <a:blip r:embed="rId8"/>
                  <a:stretch>
                    <a:fillRect b="-22917"/>
                  </a:stretch>
                </a:blipFill>
              </p:spPr>
              <p:txBody>
                <a:bodyPr/>
                <a:lstStyle/>
                <a:p>
                  <a:r>
                    <a:rPr lang="ko-KR" altLang="en-US">
                      <a:noFill/>
                    </a:rPr>
                    <a:t> </a:t>
                  </a:r>
                </a:p>
              </p:txBody>
            </p:sp>
          </mc:Fallback>
        </mc:AlternateContent>
        <p:sp>
          <p:nvSpPr>
            <p:cNvPr id="19" name="타원 18">
              <a:extLst>
                <a:ext uri="{FF2B5EF4-FFF2-40B4-BE49-F238E27FC236}">
                  <a16:creationId xmlns:a16="http://schemas.microsoft.com/office/drawing/2014/main" id="{E2ED7146-1DC8-4485-91D6-DAAAFC5DB1B2}"/>
                </a:ext>
              </a:extLst>
            </p:cNvPr>
            <p:cNvSpPr/>
            <p:nvPr/>
          </p:nvSpPr>
          <p:spPr>
            <a:xfrm>
              <a:off x="4633282" y="3443681"/>
              <a:ext cx="1039906" cy="17077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14E172B-ACF5-4E80-92C6-104653B7D227}"/>
                    </a:ext>
                  </a:extLst>
                </p:cNvPr>
                <p:cNvSpPr txBox="1"/>
                <p:nvPr/>
              </p:nvSpPr>
              <p:spPr>
                <a:xfrm>
                  <a:off x="4612493" y="3066940"/>
                  <a:ext cx="1121977" cy="284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𝑇</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𝑆𝐸</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3</m:t>
                            </m:r>
                          </m:e>
                        </m:d>
                      </m:oMath>
                    </m:oMathPara>
                  </a14:m>
                  <a:endParaRPr lang="ko-KR" altLang="en-US" sz="1600" dirty="0"/>
                </a:p>
              </p:txBody>
            </p:sp>
          </mc:Choice>
          <mc:Fallback>
            <p:sp>
              <p:nvSpPr>
                <p:cNvPr id="20" name="TextBox 19">
                  <a:extLst>
                    <a:ext uri="{FF2B5EF4-FFF2-40B4-BE49-F238E27FC236}">
                      <a16:creationId xmlns:a16="http://schemas.microsoft.com/office/drawing/2014/main" id="{A14E172B-ACF5-4E80-92C6-104653B7D227}"/>
                    </a:ext>
                  </a:extLst>
                </p:cNvPr>
                <p:cNvSpPr txBox="1">
                  <a:spLocks noRot="1" noChangeAspect="1" noMove="1" noResize="1" noEditPoints="1" noAdjustHandles="1" noChangeArrowheads="1" noChangeShapeType="1" noTextEdit="1"/>
                </p:cNvSpPr>
                <p:nvPr/>
              </p:nvSpPr>
              <p:spPr>
                <a:xfrm>
                  <a:off x="4612493" y="3066940"/>
                  <a:ext cx="1121977" cy="284777"/>
                </a:xfrm>
                <a:prstGeom prst="rect">
                  <a:avLst/>
                </a:prstGeom>
                <a:blipFill>
                  <a:blip r:embed="rId9"/>
                  <a:stretch>
                    <a:fillRect l="-3145" b="-125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직사각형 20">
                  <a:extLst>
                    <a:ext uri="{FF2B5EF4-FFF2-40B4-BE49-F238E27FC236}">
                      <a16:creationId xmlns:a16="http://schemas.microsoft.com/office/drawing/2014/main" id="{749812C0-5B8C-4E7F-99E4-4FD76EC1BB06}"/>
                    </a:ext>
                  </a:extLst>
                </p:cNvPr>
                <p:cNvSpPr/>
                <p:nvPr/>
              </p:nvSpPr>
              <p:spPr>
                <a:xfrm>
                  <a:off x="4925068" y="3662451"/>
                  <a:ext cx="446917"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𝑇</m:t>
                            </m:r>
                          </m:e>
                          <m:sub>
                            <m:r>
                              <a:rPr lang="en-US" altLang="ko-KR" sz="1600" b="0" i="1" smtClean="0">
                                <a:latin typeface="Cambria Math" panose="02040503050406030204" pitchFamily="18" charset="0"/>
                              </a:rPr>
                              <m:t>1</m:t>
                            </m:r>
                          </m:sub>
                        </m:sSub>
                      </m:oMath>
                    </m:oMathPara>
                  </a14:m>
                  <a:endParaRPr lang="ko-KR" altLang="en-US" sz="1600" dirty="0"/>
                </a:p>
              </p:txBody>
            </p:sp>
          </mc:Choice>
          <mc:Fallback>
            <p:sp>
              <p:nvSpPr>
                <p:cNvPr id="21" name="직사각형 20">
                  <a:extLst>
                    <a:ext uri="{FF2B5EF4-FFF2-40B4-BE49-F238E27FC236}">
                      <a16:creationId xmlns:a16="http://schemas.microsoft.com/office/drawing/2014/main" id="{749812C0-5B8C-4E7F-99E4-4FD76EC1BB06}"/>
                    </a:ext>
                  </a:extLst>
                </p:cNvPr>
                <p:cNvSpPr>
                  <a:spLocks noRot="1" noChangeAspect="1" noMove="1" noResize="1" noEditPoints="1" noAdjustHandles="1" noChangeArrowheads="1" noChangeShapeType="1" noTextEdit="1"/>
                </p:cNvSpPr>
                <p:nvPr/>
              </p:nvSpPr>
              <p:spPr>
                <a:xfrm>
                  <a:off x="4925068" y="3662451"/>
                  <a:ext cx="446917" cy="338554"/>
                </a:xfrm>
                <a:prstGeom prst="rect">
                  <a:avLst/>
                </a:prstGeom>
                <a:blipFill>
                  <a:blip r:embed="rId10"/>
                  <a:stretch>
                    <a:fillRect b="-1458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2" name="직사각형 21">
                  <a:extLst>
                    <a:ext uri="{FF2B5EF4-FFF2-40B4-BE49-F238E27FC236}">
                      <a16:creationId xmlns:a16="http://schemas.microsoft.com/office/drawing/2014/main" id="{8B2B0FDF-D04B-4129-A9C4-C152CDFDA499}"/>
                    </a:ext>
                  </a:extLst>
                </p:cNvPr>
                <p:cNvSpPr/>
                <p:nvPr/>
              </p:nvSpPr>
              <p:spPr>
                <a:xfrm>
                  <a:off x="4925068" y="4059115"/>
                  <a:ext cx="451662"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𝑇</m:t>
                            </m:r>
                          </m:e>
                          <m:sub>
                            <m:r>
                              <a:rPr lang="en-US" altLang="ko-KR" sz="1600" b="0" i="1" smtClean="0">
                                <a:latin typeface="Cambria Math" panose="02040503050406030204" pitchFamily="18" charset="0"/>
                              </a:rPr>
                              <m:t>2</m:t>
                            </m:r>
                          </m:sub>
                        </m:sSub>
                      </m:oMath>
                    </m:oMathPara>
                  </a14:m>
                  <a:endParaRPr lang="ko-KR" altLang="en-US" sz="1600" dirty="0"/>
                </a:p>
              </p:txBody>
            </p:sp>
          </mc:Choice>
          <mc:Fallback>
            <p:sp>
              <p:nvSpPr>
                <p:cNvPr id="22" name="직사각형 21">
                  <a:extLst>
                    <a:ext uri="{FF2B5EF4-FFF2-40B4-BE49-F238E27FC236}">
                      <a16:creationId xmlns:a16="http://schemas.microsoft.com/office/drawing/2014/main" id="{8B2B0FDF-D04B-4129-A9C4-C152CDFDA499}"/>
                    </a:ext>
                  </a:extLst>
                </p:cNvPr>
                <p:cNvSpPr>
                  <a:spLocks noRot="1" noChangeAspect="1" noMove="1" noResize="1" noEditPoints="1" noAdjustHandles="1" noChangeArrowheads="1" noChangeShapeType="1" noTextEdit="1"/>
                </p:cNvSpPr>
                <p:nvPr/>
              </p:nvSpPr>
              <p:spPr>
                <a:xfrm>
                  <a:off x="4925068" y="4059115"/>
                  <a:ext cx="451662" cy="338554"/>
                </a:xfrm>
                <a:prstGeom prst="rect">
                  <a:avLst/>
                </a:prstGeom>
                <a:blipFill>
                  <a:blip r:embed="rId11"/>
                  <a:stretch>
                    <a:fillRect b="-1458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직사각형 22">
                  <a:extLst>
                    <a:ext uri="{FF2B5EF4-FFF2-40B4-BE49-F238E27FC236}">
                      <a16:creationId xmlns:a16="http://schemas.microsoft.com/office/drawing/2014/main" id="{4B99BE6D-228E-47E0-8420-AE033308F8B3}"/>
                    </a:ext>
                  </a:extLst>
                </p:cNvPr>
                <p:cNvSpPr/>
                <p:nvPr/>
              </p:nvSpPr>
              <p:spPr>
                <a:xfrm>
                  <a:off x="4925068" y="4455779"/>
                  <a:ext cx="451662"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𝑇</m:t>
                            </m:r>
                          </m:e>
                          <m:sub>
                            <m:r>
                              <a:rPr lang="en-US" altLang="ko-KR" sz="1600" b="0" i="1" smtClean="0">
                                <a:latin typeface="Cambria Math" panose="02040503050406030204" pitchFamily="18" charset="0"/>
                              </a:rPr>
                              <m:t>3</m:t>
                            </m:r>
                          </m:sub>
                        </m:sSub>
                      </m:oMath>
                    </m:oMathPara>
                  </a14:m>
                  <a:endParaRPr lang="ko-KR" altLang="en-US" sz="1600" dirty="0"/>
                </a:p>
              </p:txBody>
            </p:sp>
          </mc:Choice>
          <mc:Fallback>
            <p:sp>
              <p:nvSpPr>
                <p:cNvPr id="23" name="직사각형 22">
                  <a:extLst>
                    <a:ext uri="{FF2B5EF4-FFF2-40B4-BE49-F238E27FC236}">
                      <a16:creationId xmlns:a16="http://schemas.microsoft.com/office/drawing/2014/main" id="{4B99BE6D-228E-47E0-8420-AE033308F8B3}"/>
                    </a:ext>
                  </a:extLst>
                </p:cNvPr>
                <p:cNvSpPr>
                  <a:spLocks noRot="1" noChangeAspect="1" noMove="1" noResize="1" noEditPoints="1" noAdjustHandles="1" noChangeArrowheads="1" noChangeShapeType="1" noTextEdit="1"/>
                </p:cNvSpPr>
                <p:nvPr/>
              </p:nvSpPr>
              <p:spPr>
                <a:xfrm>
                  <a:off x="4925068" y="4455779"/>
                  <a:ext cx="451662" cy="338554"/>
                </a:xfrm>
                <a:prstGeom prst="rect">
                  <a:avLst/>
                </a:prstGeom>
                <a:blipFill>
                  <a:blip r:embed="rId12"/>
                  <a:stretch>
                    <a:fillRect b="-16667"/>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ED1EE5D0-AF2E-4C2F-84C3-7B53A02DDDA1}"/>
                </a:ext>
              </a:extLst>
            </p:cNvPr>
            <p:cNvCxnSpPr>
              <a:stCxn id="12" idx="3"/>
              <a:endCxn id="21" idx="1"/>
            </p:cNvCxnSpPr>
            <p:nvPr/>
          </p:nvCxnSpPr>
          <p:spPr>
            <a:xfrm>
              <a:off x="3973569" y="3635556"/>
              <a:ext cx="951499" cy="196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17032E4-E991-4122-9E4B-CECE83158883}"/>
                </a:ext>
              </a:extLst>
            </p:cNvPr>
            <p:cNvCxnSpPr>
              <a:cxnSpLocks/>
              <a:stCxn id="16" idx="3"/>
              <a:endCxn id="22" idx="1"/>
            </p:cNvCxnSpPr>
            <p:nvPr/>
          </p:nvCxnSpPr>
          <p:spPr>
            <a:xfrm>
              <a:off x="3978315" y="4032220"/>
              <a:ext cx="946753" cy="196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2E981B0-37D8-4414-8EC7-BC541CD05788}"/>
                </a:ext>
              </a:extLst>
            </p:cNvPr>
            <p:cNvCxnSpPr>
              <a:cxnSpLocks/>
              <a:stCxn id="17" idx="3"/>
              <a:endCxn id="23" idx="1"/>
            </p:cNvCxnSpPr>
            <p:nvPr/>
          </p:nvCxnSpPr>
          <p:spPr>
            <a:xfrm>
              <a:off x="3978315" y="4428884"/>
              <a:ext cx="946753" cy="196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F3CCB9C8-F4EC-40A6-BCA2-C59ADC984065}"/>
                </a:ext>
              </a:extLst>
            </p:cNvPr>
            <p:cNvCxnSpPr>
              <a:cxnSpLocks/>
              <a:stCxn id="18" idx="3"/>
              <a:endCxn id="23" idx="1"/>
            </p:cNvCxnSpPr>
            <p:nvPr/>
          </p:nvCxnSpPr>
          <p:spPr>
            <a:xfrm flipV="1">
              <a:off x="3978315" y="4625056"/>
              <a:ext cx="946753" cy="203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5CE08A10-E8DE-4E7B-AAAF-720D8C062C10}"/>
              </a:ext>
            </a:extLst>
          </p:cNvPr>
          <p:cNvSpPr txBox="1"/>
          <p:nvPr/>
        </p:nvSpPr>
        <p:spPr>
          <a:xfrm>
            <a:off x="2133094" y="4893510"/>
            <a:ext cx="2153478" cy="276999"/>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Forward kinematics (FK)</a:t>
            </a:r>
          </a:p>
        </p:txBody>
      </p:sp>
      <p:grpSp>
        <p:nvGrpSpPr>
          <p:cNvPr id="67" name="그룹 66">
            <a:extLst>
              <a:ext uri="{FF2B5EF4-FFF2-40B4-BE49-F238E27FC236}">
                <a16:creationId xmlns:a16="http://schemas.microsoft.com/office/drawing/2014/main" id="{44CD50CC-9547-40BF-A0BD-0C0F04195F95}"/>
              </a:ext>
            </a:extLst>
          </p:cNvPr>
          <p:cNvGrpSpPr/>
          <p:nvPr/>
        </p:nvGrpSpPr>
        <p:grpSpPr>
          <a:xfrm>
            <a:off x="7100118" y="2437845"/>
            <a:ext cx="2289283" cy="2630797"/>
            <a:chOff x="6799466" y="2509041"/>
            <a:chExt cx="2623795" cy="3015211"/>
          </a:xfrm>
        </p:grpSpPr>
        <p:pic>
          <p:nvPicPr>
            <p:cNvPr id="38" name="그림 37">
              <a:extLst>
                <a:ext uri="{FF2B5EF4-FFF2-40B4-BE49-F238E27FC236}">
                  <a16:creationId xmlns:a16="http://schemas.microsoft.com/office/drawing/2014/main" id="{9C015BE3-84B2-44A0-B420-54DFE64E5D4B}"/>
                </a:ext>
              </a:extLst>
            </p:cNvPr>
            <p:cNvPicPr>
              <a:picLocks noChangeAspect="1"/>
            </p:cNvPicPr>
            <p:nvPr/>
          </p:nvPicPr>
          <p:blipFill rotWithShape="1">
            <a:blip r:embed="rId13"/>
            <a:srcRect t="2192" b="4631"/>
            <a:stretch/>
          </p:blipFill>
          <p:spPr>
            <a:xfrm>
              <a:off x="6879627" y="2509041"/>
              <a:ext cx="2543634" cy="3015211"/>
            </a:xfrm>
            <a:prstGeom prst="rect">
              <a:avLst/>
            </a:prstGeom>
          </p:spPr>
        </p:pic>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EAA7031-C10A-403F-92FA-586AC12CD326}"/>
                    </a:ext>
                  </a:extLst>
                </p:cNvPr>
                <p:cNvSpPr txBox="1"/>
                <p:nvPr/>
              </p:nvSpPr>
              <p:spPr>
                <a:xfrm>
                  <a:off x="7026096" y="4840710"/>
                  <a:ext cx="698973"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1600" b="1" i="1" smtClean="0">
                            <a:latin typeface="Cambria Math" panose="02040503050406030204" pitchFamily="18" charset="0"/>
                          </a:rPr>
                          <m:t>𝒒</m:t>
                        </m:r>
                        <m:r>
                          <a:rPr lang="en-US" altLang="ko-KR" sz="1600" b="0" i="1" smtClean="0">
                            <a:latin typeface="Cambria Math" panose="02040503050406030204" pitchFamily="18" charset="0"/>
                          </a:rPr>
                          <m:t>∈</m:t>
                        </m:r>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ℝ</m:t>
                            </m:r>
                          </m:e>
                          <m:sup>
                            <m:r>
                              <a:rPr lang="en-US" altLang="ko-KR" sz="1600" b="0" i="1" smtClean="0">
                                <a:latin typeface="Cambria Math" panose="02040503050406030204" pitchFamily="18" charset="0"/>
                              </a:rPr>
                              <m:t>𝑛</m:t>
                            </m:r>
                          </m:sup>
                        </m:sSup>
                      </m:oMath>
                    </m:oMathPara>
                  </a14:m>
                  <a:endParaRPr lang="ko-KR" altLang="en-US" sz="1600" dirty="0"/>
                </a:p>
              </p:txBody>
            </p:sp>
          </mc:Choice>
          <mc:Fallback>
            <p:sp>
              <p:nvSpPr>
                <p:cNvPr id="39" name="TextBox 38">
                  <a:extLst>
                    <a:ext uri="{FF2B5EF4-FFF2-40B4-BE49-F238E27FC236}">
                      <a16:creationId xmlns:a16="http://schemas.microsoft.com/office/drawing/2014/main" id="{CEAA7031-C10A-403F-92FA-586AC12CD326}"/>
                    </a:ext>
                  </a:extLst>
                </p:cNvPr>
                <p:cNvSpPr txBox="1">
                  <a:spLocks noRot="1" noChangeAspect="1" noMove="1" noResize="1" noEditPoints="1" noAdjustHandles="1" noChangeArrowheads="1" noChangeShapeType="1" noTextEdit="1"/>
                </p:cNvSpPr>
                <p:nvPr/>
              </p:nvSpPr>
              <p:spPr>
                <a:xfrm>
                  <a:off x="7026096" y="4840710"/>
                  <a:ext cx="698973" cy="246221"/>
                </a:xfrm>
                <a:prstGeom prst="rect">
                  <a:avLst/>
                </a:prstGeom>
                <a:blipFill>
                  <a:blip r:embed="rId14"/>
                  <a:stretch>
                    <a:fillRect l="-12000" r="-7000" b="-48571"/>
                  </a:stretch>
                </a:blipFill>
              </p:spPr>
              <p:txBody>
                <a:bodyPr/>
                <a:lstStyle/>
                <a:p>
                  <a:r>
                    <a:rPr lang="ko-KR" altLang="en-US">
                      <a:noFill/>
                    </a:rPr>
                    <a:t> </a:t>
                  </a:r>
                </a:p>
              </p:txBody>
            </p:sp>
          </mc:Fallback>
        </mc:AlternateContent>
        <p:cxnSp>
          <p:nvCxnSpPr>
            <p:cNvPr id="41" name="직선 연결선 40">
              <a:extLst>
                <a:ext uri="{FF2B5EF4-FFF2-40B4-BE49-F238E27FC236}">
                  <a16:creationId xmlns:a16="http://schemas.microsoft.com/office/drawing/2014/main" id="{93ED1AD5-6F07-4FD7-A8EA-C24294FBA30F}"/>
                </a:ext>
              </a:extLst>
            </p:cNvPr>
            <p:cNvCxnSpPr/>
            <p:nvPr/>
          </p:nvCxnSpPr>
          <p:spPr>
            <a:xfrm>
              <a:off x="8294580" y="4769064"/>
              <a:ext cx="0" cy="31730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2F423DB-CBCE-4BCD-86D4-F6C0311E2E59}"/>
                </a:ext>
              </a:extLst>
            </p:cNvPr>
            <p:cNvCxnSpPr>
              <a:cxnSpLocks/>
            </p:cNvCxnSpPr>
            <p:nvPr/>
          </p:nvCxnSpPr>
          <p:spPr>
            <a:xfrm flipH="1" flipV="1">
              <a:off x="7888123" y="4164242"/>
              <a:ext cx="341204" cy="8374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731315A5-D354-448C-9215-77BC83880D1C}"/>
                </a:ext>
              </a:extLst>
            </p:cNvPr>
            <p:cNvCxnSpPr>
              <a:cxnSpLocks/>
            </p:cNvCxnSpPr>
            <p:nvPr/>
          </p:nvCxnSpPr>
          <p:spPr>
            <a:xfrm flipH="1">
              <a:off x="8219776" y="3116763"/>
              <a:ext cx="266414" cy="5440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D77F7379-8F18-4554-AA67-1CFB323544A7}"/>
                </a:ext>
              </a:extLst>
            </p:cNvPr>
            <p:cNvCxnSpPr>
              <a:cxnSpLocks/>
            </p:cNvCxnSpPr>
            <p:nvPr/>
          </p:nvCxnSpPr>
          <p:spPr>
            <a:xfrm flipH="1" flipV="1">
              <a:off x="7873757" y="2874017"/>
              <a:ext cx="333140" cy="12235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FDF73F78-BAB3-4ABA-BF39-E13F8EF1FEE5}"/>
                </a:ext>
              </a:extLst>
            </p:cNvPr>
            <p:cNvCxnSpPr>
              <a:cxnSpLocks/>
            </p:cNvCxnSpPr>
            <p:nvPr/>
          </p:nvCxnSpPr>
          <p:spPr>
            <a:xfrm flipH="1">
              <a:off x="7323503" y="2898894"/>
              <a:ext cx="278568" cy="9445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55B7775-EBA5-440E-B400-74AD7F5DB5C0}"/>
                </a:ext>
              </a:extLst>
            </p:cNvPr>
            <p:cNvCxnSpPr>
              <a:cxnSpLocks/>
            </p:cNvCxnSpPr>
            <p:nvPr/>
          </p:nvCxnSpPr>
          <p:spPr>
            <a:xfrm>
              <a:off x="7395220" y="3023952"/>
              <a:ext cx="0" cy="27173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BB4177A5-8ED1-4E6D-8B82-98A9014BC4D1}"/>
                    </a:ext>
                  </a:extLst>
                </p:cNvPr>
                <p:cNvSpPr txBox="1"/>
                <p:nvPr/>
              </p:nvSpPr>
              <p:spPr>
                <a:xfrm>
                  <a:off x="6941008" y="3520959"/>
                  <a:ext cx="97007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𝑇</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𝑆𝐸</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3</m:t>
                            </m:r>
                          </m:e>
                        </m:d>
                      </m:oMath>
                    </m:oMathPara>
                  </a14:m>
                  <a:endParaRPr lang="ko-KR" altLang="en-US" sz="1600" dirty="0"/>
                </a:p>
              </p:txBody>
            </p:sp>
          </mc:Choice>
          <mc:Fallback>
            <p:sp>
              <p:nvSpPr>
                <p:cNvPr id="59" name="TextBox 58">
                  <a:extLst>
                    <a:ext uri="{FF2B5EF4-FFF2-40B4-BE49-F238E27FC236}">
                      <a16:creationId xmlns:a16="http://schemas.microsoft.com/office/drawing/2014/main" id="{BB4177A5-8ED1-4E6D-8B82-98A9014BC4D1}"/>
                    </a:ext>
                  </a:extLst>
                </p:cNvPr>
                <p:cNvSpPr txBox="1">
                  <a:spLocks noRot="1" noChangeAspect="1" noMove="1" noResize="1" noEditPoints="1" noAdjustHandles="1" noChangeArrowheads="1" noChangeShapeType="1" noTextEdit="1"/>
                </p:cNvSpPr>
                <p:nvPr/>
              </p:nvSpPr>
              <p:spPr>
                <a:xfrm>
                  <a:off x="6941008" y="3520959"/>
                  <a:ext cx="970074" cy="246221"/>
                </a:xfrm>
                <a:prstGeom prst="rect">
                  <a:avLst/>
                </a:prstGeom>
                <a:blipFill>
                  <a:blip r:embed="rId15"/>
                  <a:stretch>
                    <a:fillRect l="-8633" r="-2878" b="-25714"/>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EF16D7BC-A6DD-43CE-91BF-9277B2CCEB4F}"/>
                </a:ext>
              </a:extLst>
            </p:cNvPr>
            <p:cNvCxnSpPr>
              <a:cxnSpLocks/>
            </p:cNvCxnSpPr>
            <p:nvPr/>
          </p:nvCxnSpPr>
          <p:spPr>
            <a:xfrm flipV="1">
              <a:off x="7268962" y="3797958"/>
              <a:ext cx="0" cy="1042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F8BE581-F6F7-4FD0-999D-E3B05F3B7518}"/>
                </a:ext>
              </a:extLst>
            </p:cNvPr>
            <p:cNvCxnSpPr>
              <a:cxnSpLocks/>
            </p:cNvCxnSpPr>
            <p:nvPr/>
          </p:nvCxnSpPr>
          <p:spPr>
            <a:xfrm flipV="1">
              <a:off x="7443443" y="3797958"/>
              <a:ext cx="0" cy="104275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79BFAF4-D299-443D-BD79-D99EC6681EE5}"/>
                </a:ext>
              </a:extLst>
            </p:cNvPr>
            <p:cNvSpPr txBox="1"/>
            <p:nvPr/>
          </p:nvSpPr>
          <p:spPr>
            <a:xfrm>
              <a:off x="6799466" y="4178809"/>
              <a:ext cx="556737" cy="352750"/>
            </a:xfrm>
            <a:prstGeom prst="rect">
              <a:avLst/>
            </a:prstGeom>
            <a:noFill/>
          </p:spPr>
          <p:txBody>
            <a:bodyPr wrap="square">
              <a:spAutoFit/>
            </a:bodyPr>
            <a:lstStyle/>
            <a:p>
              <a:pPr algn="ctr"/>
              <a:r>
                <a:rPr lang="en-US" altLang="ko-KR" sz="1400" dirty="0">
                  <a:solidFill>
                    <a:prstClr val="black"/>
                  </a:solidFill>
                  <a:latin typeface="나눔스퀘어 Bold" panose="020B0600000101010101" pitchFamily="50" charset="-127"/>
                  <a:ea typeface="나눔스퀘어 Bold" panose="020B0600000101010101" pitchFamily="50" charset="-127"/>
                </a:rPr>
                <a:t>FK</a:t>
              </a:r>
            </a:p>
          </p:txBody>
        </p:sp>
        <p:sp>
          <p:nvSpPr>
            <p:cNvPr id="66" name="TextBox 65">
              <a:extLst>
                <a:ext uri="{FF2B5EF4-FFF2-40B4-BE49-F238E27FC236}">
                  <a16:creationId xmlns:a16="http://schemas.microsoft.com/office/drawing/2014/main" id="{70C837C3-A112-47BA-9F3F-0AF730F7CF5C}"/>
                </a:ext>
              </a:extLst>
            </p:cNvPr>
            <p:cNvSpPr txBox="1"/>
            <p:nvPr/>
          </p:nvSpPr>
          <p:spPr>
            <a:xfrm>
              <a:off x="7418956" y="4178809"/>
              <a:ext cx="420568" cy="307777"/>
            </a:xfrm>
            <a:prstGeom prst="rect">
              <a:avLst/>
            </a:prstGeom>
            <a:noFill/>
          </p:spPr>
          <p:txBody>
            <a:bodyPr wrap="square">
              <a:spAutoFit/>
            </a:bodyPr>
            <a:lstStyle/>
            <a:p>
              <a:pPr algn="ctr"/>
              <a:r>
                <a:rPr lang="en-US" altLang="ko-KR" sz="1400" dirty="0">
                  <a:solidFill>
                    <a:prstClr val="black"/>
                  </a:solidFill>
                  <a:latin typeface="나눔스퀘어 Bold" panose="020B0600000101010101" pitchFamily="50" charset="-127"/>
                  <a:ea typeface="나눔스퀘어 Bold" panose="020B0600000101010101" pitchFamily="50" charset="-127"/>
                </a:rPr>
                <a:t>IK</a:t>
              </a:r>
            </a:p>
          </p:txBody>
        </p:sp>
      </p:grpSp>
      <p:sp>
        <p:nvSpPr>
          <p:cNvPr id="68" name="직사각형 67">
            <a:extLst>
              <a:ext uri="{FF2B5EF4-FFF2-40B4-BE49-F238E27FC236}">
                <a16:creationId xmlns:a16="http://schemas.microsoft.com/office/drawing/2014/main" id="{F42D0EF3-3470-43D1-8549-225E8B2D1982}"/>
              </a:ext>
            </a:extLst>
          </p:cNvPr>
          <p:cNvSpPr/>
          <p:nvPr/>
        </p:nvSpPr>
        <p:spPr>
          <a:xfrm>
            <a:off x="383828" y="5349271"/>
            <a:ext cx="11261325" cy="1030731"/>
          </a:xfrm>
          <a:prstGeom prst="rect">
            <a:avLst/>
          </a:prstGeom>
          <a:ln w="38100">
            <a:noFill/>
            <a:prstDash val="sysDash"/>
          </a:ln>
        </p:spPr>
        <p:txBody>
          <a:bodyPr wrap="square">
            <a:spAutoFit/>
          </a:bodyPr>
          <a:lstStyle/>
          <a:p>
            <a:pPr>
              <a:lnSpc>
                <a:spcPct val="150000"/>
              </a:lnSpc>
            </a:pPr>
            <a:r>
              <a:rPr lang="en-US" altLang="ko-KR" sz="1400" dirty="0">
                <a:latin typeface="나눔스퀘어" panose="020B0600000101010101" pitchFamily="50" charset="-127"/>
                <a:ea typeface="나눔스퀘어" panose="020B0600000101010101" pitchFamily="50" charset="-127"/>
              </a:rPr>
              <a:t>Inverse kinematics has two approaches: </a:t>
            </a:r>
            <a:r>
              <a:rPr lang="en-US" altLang="ko-KR" sz="1400" dirty="0">
                <a:solidFill>
                  <a:srgbClr val="FF0000"/>
                </a:solidFill>
                <a:latin typeface="나눔스퀘어" panose="020B0600000101010101" pitchFamily="50" charset="-127"/>
                <a:ea typeface="나눔스퀘어" panose="020B0600000101010101" pitchFamily="50" charset="-127"/>
              </a:rPr>
              <a:t>closed-form solutions</a:t>
            </a:r>
            <a:r>
              <a:rPr lang="en-US" altLang="ko-KR" sz="1400" dirty="0">
                <a:latin typeface="나눔스퀘어" panose="020B0600000101010101" pitchFamily="50" charset="-127"/>
                <a:ea typeface="나눔스퀘어" panose="020B0600000101010101" pitchFamily="50" charset="-127"/>
              </a:rPr>
              <a:t> and </a:t>
            </a:r>
            <a:r>
              <a:rPr lang="en-US" altLang="ko-KR" sz="1400" dirty="0">
                <a:solidFill>
                  <a:srgbClr val="FF0000"/>
                </a:solidFill>
                <a:latin typeface="나눔스퀘어" panose="020B0600000101010101" pitchFamily="50" charset="-127"/>
                <a:ea typeface="나눔스퀘어" panose="020B0600000101010101" pitchFamily="50" charset="-127"/>
              </a:rPr>
              <a:t>numerical methods</a:t>
            </a:r>
            <a:r>
              <a:rPr lang="en-US" altLang="ko-KR" sz="1400" dirty="0">
                <a:latin typeface="나눔스퀘어" panose="020B0600000101010101" pitchFamily="50" charset="-127"/>
                <a:ea typeface="나눔스퀘어" panose="020B0600000101010101" pitchFamily="50" charset="-127"/>
              </a:rPr>
              <a:t>. The closed-form solution uses geometry and polynomial equations, but there is no general solution for a 6-dof robotic system due to its complex structure. The numerical method has a computational burden but is easy to apply, and we will deal with the numerical methods in this lecture. </a:t>
            </a:r>
          </a:p>
        </p:txBody>
      </p:sp>
    </p:spTree>
    <p:extLst>
      <p:ext uri="{BB962C8B-B14F-4D97-AF65-F5344CB8AC3E}">
        <p14:creationId xmlns:p14="http://schemas.microsoft.com/office/powerpoint/2010/main" val="3332868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3</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1. Numerical IK</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Numerical IK: Newton-Raphson method</a:t>
            </a:r>
          </a:p>
        </p:txBody>
      </p:sp>
      <mc:AlternateContent xmlns:mc="http://schemas.openxmlformats.org/markup-compatibility/2006">
        <mc:Choice xmlns:a14="http://schemas.microsoft.com/office/drawing/2010/main" Requires="a14">
          <p:sp>
            <p:nvSpPr>
              <p:cNvPr id="40" name="직사각형 39">
                <a:extLst>
                  <a:ext uri="{FF2B5EF4-FFF2-40B4-BE49-F238E27FC236}">
                    <a16:creationId xmlns:a16="http://schemas.microsoft.com/office/drawing/2014/main" id="{29781F7A-74F6-4FB1-B736-C2E246354033}"/>
                  </a:ext>
                </a:extLst>
              </p:cNvPr>
              <p:cNvSpPr/>
              <p:nvPr/>
            </p:nvSpPr>
            <p:spPr>
              <a:xfrm>
                <a:off x="383828" y="1596446"/>
                <a:ext cx="11234431" cy="3840410"/>
              </a:xfrm>
              <a:prstGeom prst="rect">
                <a:avLst/>
              </a:prstGeom>
              <a:ln w="38100">
                <a:noFill/>
                <a:prstDash val="sysDash"/>
              </a:ln>
            </p:spPr>
            <p:txBody>
              <a:bodyPr wrap="square">
                <a:spAutoFit/>
              </a:bodyPr>
              <a:lstStyle/>
              <a:p>
                <a:pPr>
                  <a:lnSpc>
                    <a:spcPct val="150000"/>
                  </a:lnSpc>
                </a:pPr>
                <a:r>
                  <a:rPr lang="en-US" altLang="ko-KR" sz="1400" dirty="0">
                    <a:latin typeface="나눔스퀘어" panose="020B0600000101010101" pitchFamily="50" charset="-127"/>
                    <a:ea typeface="나눔스퀘어" panose="020B0600000101010101" pitchFamily="50" charset="-127"/>
                  </a:rPr>
                  <a:t> For numerical solutions, we can resort to the Newton-Raphson method. Let the target task pose is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𝒑</m:t>
                        </m:r>
                      </m:e>
                      <m:sup>
                        <m:r>
                          <a:rPr lang="en-US" altLang="ko-KR" sz="1400" b="0" i="1" smtClean="0">
                            <a:latin typeface="Cambria Math" panose="02040503050406030204" pitchFamily="18" charset="0"/>
                            <a:ea typeface="나눔스퀘어" panose="020B0600000101010101" pitchFamily="50" charset="-127"/>
                          </a:rPr>
                          <m:t>𝑑𝑒𝑠</m:t>
                        </m:r>
                      </m:sup>
                    </m:sSup>
                  </m:oMath>
                </a14:m>
                <a:r>
                  <a:rPr lang="en-US" altLang="ko-KR" sz="1400" dirty="0">
                    <a:latin typeface="나눔스퀘어" panose="020B0600000101010101" pitchFamily="50" charset="-127"/>
                    <a:ea typeface="나눔스퀘어" panose="020B0600000101010101" pitchFamily="50" charset="-127"/>
                  </a:rPr>
                  <a:t> and current joint pose is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oMath>
                </a14:m>
                <a:r>
                  <a:rPr lang="en-US" altLang="ko-KR" sz="1400" b="0" dirty="0">
                    <a:latin typeface="나눔스퀘어" panose="020B0600000101010101" pitchFamily="50" charset="-127"/>
                    <a:ea typeface="나눔스퀘어" panose="020B0600000101010101" pitchFamily="50" charset="-127"/>
                  </a:rPr>
                  <a:t>. Here, our objective is to find a desired joint pose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r>
                          <a:rPr lang="en-US" altLang="ko-KR" sz="1400" b="0" i="1" smtClean="0">
                            <a:latin typeface="Cambria Math" panose="02040503050406030204" pitchFamily="18" charset="0"/>
                            <a:ea typeface="나눔스퀘어" panose="020B0600000101010101" pitchFamily="50" charset="-127"/>
                          </a:rPr>
                          <m:t>𝑑𝑒𝑠</m:t>
                        </m:r>
                      </m:sup>
                    </m:sSup>
                  </m:oMath>
                </a14:m>
                <a:r>
                  <a:rPr lang="en-US" altLang="ko-KR" sz="1400" b="0" dirty="0">
                    <a:latin typeface="나눔스퀘어" panose="020B0600000101010101" pitchFamily="50" charset="-127"/>
                    <a:ea typeface="나눔스퀘어" panose="020B0600000101010101" pitchFamily="50" charset="-127"/>
                  </a:rPr>
                  <a:t> in next step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r>
                              <a:rPr lang="en-US" altLang="ko-KR" sz="1400" b="0" i="1" smtClean="0">
                                <a:latin typeface="Cambria Math" panose="02040503050406030204" pitchFamily="18" charset="0"/>
                                <a:ea typeface="나눔스퀘어" panose="020B0600000101010101" pitchFamily="50" charset="-127"/>
                              </a:rPr>
                              <m:t>+1</m:t>
                            </m:r>
                          </m:e>
                        </m:d>
                      </m:sup>
                    </m:sSup>
                  </m:oMath>
                </a14:m>
                <a:r>
                  <a:rPr lang="en-US" altLang="ko-KR" sz="1400" b="0" dirty="0">
                    <a:latin typeface="나눔스퀘어" panose="020B0600000101010101" pitchFamily="50" charset="-127"/>
                    <a:ea typeface="나눔스퀘어" panose="020B0600000101010101" pitchFamily="50" charset="-127"/>
                  </a:rPr>
                  <a:t>, i.e.</a:t>
                </a:r>
              </a:p>
              <a:p>
                <a:pPr>
                  <a:lnSpc>
                    <a:spcPct val="150000"/>
                  </a:lnSpc>
                </a:pPr>
                <a14:m>
                  <m:oMathPara xmlns:m="http://schemas.openxmlformats.org/officeDocument/2006/math">
                    <m:oMathParaPr>
                      <m:jc m:val="centerGroup"/>
                    </m:oMathParaPr>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𝒑</m:t>
                          </m:r>
                        </m:e>
                        <m:sup>
                          <m:r>
                            <a:rPr lang="en-US" altLang="ko-KR" sz="1400" b="0" i="1" smtClean="0">
                              <a:latin typeface="Cambria Math" panose="02040503050406030204" pitchFamily="18" charset="0"/>
                              <a:ea typeface="나눔스퀘어" panose="020B0600000101010101" pitchFamily="50" charset="-127"/>
                            </a:rPr>
                            <m:t>𝑑𝑒𝑠</m:t>
                          </m:r>
                        </m:sup>
                      </m:sSup>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𝑓</m:t>
                      </m:r>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r>
                                    <a:rPr lang="en-US" altLang="ko-KR" sz="1400" b="0" i="1" smtClean="0">
                                      <a:latin typeface="Cambria Math" panose="02040503050406030204" pitchFamily="18" charset="0"/>
                                      <a:ea typeface="나눔스퀘어" panose="020B0600000101010101" pitchFamily="50" charset="-127"/>
                                    </a:rPr>
                                    <m:t>+1</m:t>
                                  </m:r>
                                </m:e>
                              </m:d>
                            </m:sup>
                          </m:sSup>
                        </m:e>
                      </m:d>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𝑓</m:t>
                      </m:r>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e>
                      </m:d>
                      <m:r>
                        <a:rPr lang="en-US" altLang="ko-KR" sz="1400" b="0" i="1" smtClean="0">
                          <a:latin typeface="Cambria Math" panose="02040503050406030204" pitchFamily="18" charset="0"/>
                          <a:ea typeface="나눔스퀘어" panose="020B0600000101010101" pitchFamily="50" charset="-127"/>
                        </a:rPr>
                        <m:t>+</m:t>
                      </m:r>
                      <m:sSub>
                        <m:sSubPr>
                          <m:ctrlPr>
                            <a:rPr lang="en-US" altLang="ko-KR" sz="1400" b="0" i="1" smtClean="0">
                              <a:latin typeface="Cambria Math" panose="02040503050406030204" pitchFamily="18" charset="0"/>
                              <a:ea typeface="나눔스퀘어" panose="020B0600000101010101" pitchFamily="50" charset="-127"/>
                            </a:rPr>
                          </m:ctrlPr>
                        </m:sSubPr>
                        <m:e>
                          <m:d>
                            <m:dPr>
                              <m:begChr m:val=""/>
                              <m:endChr m:val="|"/>
                              <m:ctrlPr>
                                <a:rPr lang="en-US" altLang="ko-KR" sz="1400" b="0" i="1" smtClean="0">
                                  <a:latin typeface="Cambria Math" panose="02040503050406030204" pitchFamily="18" charset="0"/>
                                  <a:ea typeface="나눔스퀘어" panose="020B0600000101010101" pitchFamily="50" charset="-127"/>
                                </a:rPr>
                              </m:ctrlPr>
                            </m:dPr>
                            <m:e>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𝑓</m:t>
                                  </m:r>
                                </m:num>
                                <m:den>
                                  <m:r>
                                    <a:rPr lang="en-US" altLang="ko-KR" sz="1400" i="1">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r>
                                        <a:rPr lang="en-US" altLang="ko-KR" sz="1400" b="0" i="1" smtClean="0">
                                          <a:latin typeface="Cambria Math" panose="02040503050406030204" pitchFamily="18" charset="0"/>
                                          <a:ea typeface="나눔스퀘어" panose="020B0600000101010101" pitchFamily="50" charset="-127"/>
                                        </a:rPr>
                                        <m:t>⊤</m:t>
                                      </m:r>
                                    </m:sup>
                                  </m:sSup>
                                </m:den>
                              </m:f>
                            </m:e>
                          </m:d>
                        </m:e>
                        <m:sub>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sub>
                      </m:sSub>
                      <m:r>
                        <a:rPr lang="en-US" altLang="ko-KR" sz="1400" b="0" i="1" smtClean="0">
                          <a:latin typeface="Cambria Math" panose="02040503050406030204" pitchFamily="18" charset="0"/>
                          <a:ea typeface="나눔스퀘어" panose="020B0600000101010101" pitchFamily="50" charset="-127"/>
                        </a:rPr>
                        <m:t>⋅</m:t>
                      </m:r>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r>
                                    <a:rPr lang="en-US" altLang="ko-KR" sz="1400" b="0" i="1" smtClean="0">
                                      <a:latin typeface="Cambria Math" panose="02040503050406030204" pitchFamily="18" charset="0"/>
                                      <a:ea typeface="나눔스퀘어" panose="020B0600000101010101" pitchFamily="50" charset="-127"/>
                                    </a:rPr>
                                    <m:t>+1</m:t>
                                  </m:r>
                                </m:e>
                              </m:d>
                            </m:sup>
                          </m:sSup>
                          <m:r>
                            <a:rPr lang="en-US" altLang="ko-KR" sz="1400" b="0" i="1" smtClean="0">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e>
                      </m:d>
                      <m:r>
                        <a:rPr lang="en-US" altLang="ko-KR" sz="1400" b="0" i="1" smtClean="0">
                          <a:latin typeface="Cambria Math" panose="02040503050406030204" pitchFamily="18" charset="0"/>
                          <a:ea typeface="나눔스퀘어" panose="020B0600000101010101" pitchFamily="50" charset="-127"/>
                        </a:rPr>
                        <m:t>+…</m:t>
                      </m:r>
                    </m:oMath>
                  </m:oMathPara>
                </a14:m>
                <a:endParaRPr lang="en-US" altLang="ko-KR" sz="1400" b="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Here, the partial derivative of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𝑓</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1" i="1" smtClean="0">
                            <a:latin typeface="Cambria Math" panose="02040503050406030204" pitchFamily="18" charset="0"/>
                            <a:ea typeface="나눔스퀘어" panose="020B0600000101010101" pitchFamily="50" charset="-127"/>
                          </a:rPr>
                          <m:t>𝒒</m:t>
                        </m:r>
                      </m:e>
                    </m:d>
                  </m:oMath>
                </a14:m>
                <a:r>
                  <a:rPr lang="en-US" altLang="ko-KR" sz="1400" b="0" dirty="0">
                    <a:latin typeface="나눔스퀘어" panose="020B0600000101010101" pitchFamily="50" charset="-127"/>
                    <a:ea typeface="나눔스퀘어" panose="020B0600000101010101" pitchFamily="50" charset="-127"/>
                  </a:rPr>
                  <a:t> is a </a:t>
                </a:r>
                <a:r>
                  <a:rPr lang="en-US" altLang="ko-KR" sz="1400" b="0" dirty="0" err="1">
                    <a:latin typeface="나눔스퀘어" panose="020B0600000101010101" pitchFamily="50" charset="-127"/>
                    <a:ea typeface="나눔스퀘어" panose="020B0600000101010101" pitchFamily="50" charset="-127"/>
                  </a:rPr>
                  <a:t>jacobian</a:t>
                </a:r>
                <a:r>
                  <a:rPr lang="en-US" altLang="ko-KR" sz="1400" dirty="0">
                    <a:latin typeface="나눔스퀘어" panose="020B0600000101010101" pitchFamily="50" charset="-127"/>
                    <a:ea typeface="나눔스퀘어" panose="020B0600000101010101" pitchFamily="50" charset="-127"/>
                  </a:rPr>
                  <a:t> matrix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𝐽</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1" i="1" smtClean="0">
                            <a:latin typeface="Cambria Math" panose="02040503050406030204" pitchFamily="18" charset="0"/>
                            <a:ea typeface="나눔스퀘어" panose="020B0600000101010101" pitchFamily="50" charset="-127"/>
                          </a:rPr>
                          <m:t>𝒒</m:t>
                        </m:r>
                      </m:e>
                    </m:d>
                  </m:oMath>
                </a14:m>
                <a:r>
                  <a:rPr lang="en-US" altLang="ko-KR" sz="1400" b="0" dirty="0">
                    <a:latin typeface="나눔스퀘어" panose="020B0600000101010101" pitchFamily="50" charset="-127"/>
                    <a:ea typeface="나눔스퀘어" panose="020B0600000101010101" pitchFamily="50" charset="-127"/>
                  </a:rPr>
                  <a:t>, so</a:t>
                </a:r>
              </a:p>
              <a:p>
                <a:pPr>
                  <a:lnSpc>
                    <a:spcPct val="150000"/>
                  </a:lnSpc>
                </a:pPr>
                <a14:m>
                  <m:oMathPara xmlns:m="http://schemas.openxmlformats.org/officeDocument/2006/math">
                    <m:oMathParaPr>
                      <m:jc m:val="centerGroup"/>
                    </m:oMathParaPr>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r>
                                <a:rPr lang="en-US" altLang="ko-KR" sz="1400" b="0" i="1" smtClean="0">
                                  <a:latin typeface="Cambria Math" panose="02040503050406030204" pitchFamily="18" charset="0"/>
                                  <a:ea typeface="나눔스퀘어" panose="020B0600000101010101" pitchFamily="50" charset="-127"/>
                                </a:rPr>
                                <m:t>+1</m:t>
                              </m:r>
                            </m:e>
                          </m:d>
                        </m:sup>
                      </m:sSup>
                      <m:r>
                        <a:rPr lang="en-US" altLang="ko-KR" sz="1400" b="0" i="1" smtClean="0">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r>
                        <a:rPr lang="en-US" altLang="ko-KR" sz="1400" b="0" i="1" smtClean="0">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𝐽</m:t>
                          </m:r>
                        </m:e>
                        <m:sup>
                          <m:r>
                            <a:rPr lang="en-US" altLang="ko-KR" sz="1400" b="0" i="1" smtClean="0">
                              <a:latin typeface="Cambria Math" panose="02040503050406030204" pitchFamily="18" charset="0"/>
                              <a:ea typeface="나눔스퀘어" panose="020B0600000101010101" pitchFamily="50" charset="-127"/>
                            </a:rPr>
                            <m:t>+</m:t>
                          </m:r>
                        </m:sup>
                      </m:sSup>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e>
                      </m:d>
                      <m:r>
                        <a:rPr lang="en-US" altLang="ko-KR" sz="1400" b="0" i="1" smtClean="0">
                          <a:latin typeface="Cambria Math" panose="02040503050406030204" pitchFamily="18" charset="0"/>
                          <a:ea typeface="나눔스퀘어" panose="020B0600000101010101" pitchFamily="50" charset="-127"/>
                        </a:rPr>
                        <m:t>⋅</m:t>
                      </m:r>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𝒑</m:t>
                              </m:r>
                            </m:e>
                            <m:sup>
                              <m:r>
                                <a:rPr lang="en-US" altLang="ko-KR" sz="1400" b="0" i="1" smtClean="0">
                                  <a:latin typeface="Cambria Math" panose="02040503050406030204" pitchFamily="18" charset="0"/>
                                  <a:ea typeface="나눔스퀘어" panose="020B0600000101010101" pitchFamily="50" charset="-127"/>
                                </a:rPr>
                                <m:t>𝑑𝑒𝑠</m:t>
                              </m:r>
                            </m:sup>
                          </m:sSup>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𝑓</m:t>
                          </m:r>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𝒒</m:t>
                                  </m:r>
                                </m:e>
                                <m:sup>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𝑘</m:t>
                                      </m:r>
                                    </m:e>
                                  </m:d>
                                </m:sup>
                              </m:sSup>
                            </m:e>
                          </m:d>
                        </m:e>
                      </m:d>
                    </m:oMath>
                  </m:oMathPara>
                </a14:m>
                <a:endParaRPr lang="en-US" altLang="ko-KR" sz="1400" b="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where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𝐽</m:t>
                        </m:r>
                      </m:e>
                      <m:sup>
                        <m:r>
                          <a:rPr lang="en-US" altLang="ko-KR" sz="1400" b="0" i="1" smtClean="0">
                            <a:latin typeface="Cambria Math" panose="02040503050406030204" pitchFamily="18" charset="0"/>
                            <a:ea typeface="나눔스퀘어" panose="020B0600000101010101" pitchFamily="50" charset="-127"/>
                          </a:rPr>
                          <m:t>+</m:t>
                        </m:r>
                      </m:sup>
                    </m:sSup>
                  </m:oMath>
                </a14:m>
                <a:r>
                  <a:rPr lang="en-US" altLang="ko-KR" sz="1400" b="0" dirty="0">
                    <a:latin typeface="나눔스퀘어" panose="020B0600000101010101" pitchFamily="50" charset="-127"/>
                    <a:ea typeface="나눔스퀘어" panose="020B0600000101010101" pitchFamily="50" charset="-127"/>
                  </a:rPr>
                  <a:t> is a </a:t>
                </a:r>
                <a:r>
                  <a:rPr lang="en-US" altLang="ko-KR" sz="1400" b="0" dirty="0">
                    <a:solidFill>
                      <a:srgbClr val="FF0000"/>
                    </a:solidFill>
                    <a:latin typeface="나눔스퀘어" panose="020B0600000101010101" pitchFamily="50" charset="-127"/>
                    <a:ea typeface="나눔스퀘어" panose="020B0600000101010101" pitchFamily="50" charset="-127"/>
                  </a:rPr>
                  <a:t>pseudo-inverse</a:t>
                </a:r>
                <a:r>
                  <a:rPr lang="en-US" altLang="ko-KR" sz="1400" b="0" dirty="0">
                    <a:latin typeface="나눔스퀘어" panose="020B0600000101010101" pitchFamily="50" charset="-127"/>
                    <a:ea typeface="나눔스퀘어" panose="020B0600000101010101" pitchFamily="50" charset="-127"/>
                  </a:rPr>
                  <a:t> of </a:t>
                </a:r>
                <a:r>
                  <a:rPr lang="en-US" altLang="ko-KR" sz="1400" b="0" dirty="0" err="1">
                    <a:latin typeface="나눔스퀘어" panose="020B0600000101010101" pitchFamily="50" charset="-127"/>
                    <a:ea typeface="나눔스퀘어" panose="020B0600000101010101" pitchFamily="50" charset="-127"/>
                  </a:rPr>
                  <a:t>jacobian</a:t>
                </a:r>
                <a:r>
                  <a:rPr lang="en-US" altLang="ko-KR" sz="1400" dirty="0">
                    <a:latin typeface="나눔스퀘어" panose="020B0600000101010101" pitchFamily="50" charset="-127"/>
                    <a:ea typeface="나눔스퀘어" panose="020B0600000101010101" pitchFamily="50" charset="-127"/>
                  </a:rPr>
                  <a:t> </a:t>
                </a:r>
                <a:r>
                  <a:rPr lang="en-US" altLang="ko-KR" sz="1400" b="0" dirty="0">
                    <a:latin typeface="나눔스퀘어" panose="020B0600000101010101" pitchFamily="50" charset="-127"/>
                    <a:ea typeface="나눔스퀘어" panose="020B0600000101010101" pitchFamily="50" charset="-127"/>
                  </a:rPr>
                  <a:t>(ex. Moore-Penrose, Damped least-square). </a:t>
                </a:r>
              </a:p>
              <a:p>
                <a:pPr>
                  <a:lnSpc>
                    <a:spcPct val="150000"/>
                  </a:lnSpc>
                </a:pPr>
                <a:endParaRPr lang="en-US" altLang="ko-KR" sz="140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The convergence rate of the Newton-Raphson method can be adjusted by multiplying scaling constant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𝜅</m:t>
                    </m:r>
                  </m:oMath>
                </a14:m>
                <a:endParaRPr lang="en-US" altLang="ko-KR" sz="1400" b="0" dirty="0">
                  <a:latin typeface="나눔스퀘어" panose="020B0600000101010101" pitchFamily="50" charset="-127"/>
                  <a:ea typeface="나눔스퀘어" panose="020B0600000101010101" pitchFamily="50" charset="-127"/>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r>
                                <a:rPr lang="en-US" altLang="ko-KR" sz="1400" i="1">
                                  <a:latin typeface="Cambria Math" panose="02040503050406030204" pitchFamily="18" charset="0"/>
                                  <a:ea typeface="나눔스퀘어" panose="020B0600000101010101" pitchFamily="50" charset="-127"/>
                                </a:rPr>
                                <m:t>+1</m:t>
                              </m:r>
                            </m:e>
                          </m:d>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r>
                        <a:rPr lang="en-US" altLang="ko-KR" sz="1400" i="1">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𝜅</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i="1">
                              <a:latin typeface="Cambria Math" panose="02040503050406030204" pitchFamily="18" charset="0"/>
                              <a:ea typeface="나눔스퀘어" panose="020B0600000101010101" pitchFamily="50" charset="-127"/>
                            </a:rPr>
                            <m:t>𝐽</m:t>
                          </m:r>
                        </m:e>
                        <m:sup>
                          <m:r>
                            <a:rPr lang="en-US" altLang="ko-KR" sz="1400" i="1">
                              <a:latin typeface="Cambria Math" panose="02040503050406030204" pitchFamily="18" charset="0"/>
                              <a:ea typeface="나눔스퀘어" panose="020B0600000101010101" pitchFamily="50" charset="-127"/>
                            </a:rPr>
                            <m:t>+</m:t>
                          </m:r>
                        </m:sup>
                      </m:sSup>
                      <m:d>
                        <m:dPr>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e>
                      </m:d>
                      <m:r>
                        <a:rPr lang="en-US" altLang="ko-KR" sz="1400" i="1">
                          <a:latin typeface="Cambria Math" panose="02040503050406030204" pitchFamily="18" charset="0"/>
                          <a:ea typeface="나눔스퀘어" panose="020B0600000101010101" pitchFamily="50" charset="-127"/>
                        </a:rPr>
                        <m:t>⋅</m:t>
                      </m:r>
                      <m:d>
                        <m:dPr>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𝒑</m:t>
                              </m:r>
                            </m:e>
                            <m:sup>
                              <m:r>
                                <a:rPr lang="en-US" altLang="ko-KR" sz="1400" i="1">
                                  <a:latin typeface="Cambria Math" panose="02040503050406030204" pitchFamily="18" charset="0"/>
                                  <a:ea typeface="나눔스퀘어" panose="020B0600000101010101" pitchFamily="50" charset="-127"/>
                                </a:rPr>
                                <m:t>𝑑𝑒𝑠</m:t>
                              </m:r>
                            </m:sup>
                          </m:sSup>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𝑓</m:t>
                          </m:r>
                          <m:d>
                            <m:dPr>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e>
                          </m:d>
                        </m:e>
                      </m:d>
                    </m:oMath>
                  </m:oMathPara>
                </a14:m>
                <a:endParaRPr lang="en-US" altLang="ko-KR" sz="1400" b="0" dirty="0">
                  <a:latin typeface="나눔스퀘어" panose="020B0600000101010101" pitchFamily="50" charset="-127"/>
                  <a:ea typeface="나눔스퀘어" panose="020B0600000101010101" pitchFamily="50" charset="-127"/>
                </a:endParaRPr>
              </a:p>
            </p:txBody>
          </p:sp>
        </mc:Choice>
        <mc:Fallback>
          <p:sp>
            <p:nvSpPr>
              <p:cNvPr id="40" name="직사각형 39">
                <a:extLst>
                  <a:ext uri="{FF2B5EF4-FFF2-40B4-BE49-F238E27FC236}">
                    <a16:creationId xmlns:a16="http://schemas.microsoft.com/office/drawing/2014/main" id="{29781F7A-74F6-4FB1-B736-C2E246354033}"/>
                  </a:ext>
                </a:extLst>
              </p:cNvPr>
              <p:cNvSpPr>
                <a:spLocks noRot="1" noChangeAspect="1" noMove="1" noResize="1" noEditPoints="1" noAdjustHandles="1" noChangeArrowheads="1" noChangeShapeType="1" noTextEdit="1"/>
              </p:cNvSpPr>
              <p:nvPr/>
            </p:nvSpPr>
            <p:spPr>
              <a:xfrm>
                <a:off x="383828" y="1596446"/>
                <a:ext cx="11234431" cy="3840410"/>
              </a:xfrm>
              <a:prstGeom prst="rect">
                <a:avLst/>
              </a:prstGeom>
              <a:blipFill>
                <a:blip r:embed="rId3"/>
                <a:stretch>
                  <a:fillRect l="-163"/>
                </a:stretch>
              </a:blipFill>
              <a:ln w="38100">
                <a:noFill/>
                <a:prstDash val="sysDash"/>
              </a:ln>
            </p:spPr>
            <p:txBody>
              <a:bodyPr/>
              <a:lstStyle/>
              <a:p>
                <a:r>
                  <a:rPr lang="ko-KR" altLang="en-US">
                    <a:noFill/>
                  </a:rPr>
                  <a:t> </a:t>
                </a:r>
              </a:p>
            </p:txBody>
          </p:sp>
        </mc:Fallback>
      </mc:AlternateContent>
    </p:spTree>
    <p:extLst>
      <p:ext uri="{BB962C8B-B14F-4D97-AF65-F5344CB8AC3E}">
        <p14:creationId xmlns:p14="http://schemas.microsoft.com/office/powerpoint/2010/main" val="375872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4</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1. Numerical IK</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Numerical IK: Newton-Raphson method</a:t>
            </a:r>
          </a:p>
        </p:txBody>
      </p:sp>
      <mc:AlternateContent xmlns:mc="http://schemas.openxmlformats.org/markup-compatibility/2006">
        <mc:Choice xmlns:a14="http://schemas.microsoft.com/office/drawing/2010/main" Requires="a14">
          <p:sp>
            <p:nvSpPr>
              <p:cNvPr id="40" name="직사각형 39">
                <a:extLst>
                  <a:ext uri="{FF2B5EF4-FFF2-40B4-BE49-F238E27FC236}">
                    <a16:creationId xmlns:a16="http://schemas.microsoft.com/office/drawing/2014/main" id="{29781F7A-74F6-4FB1-B736-C2E246354033}"/>
                  </a:ext>
                </a:extLst>
              </p:cNvPr>
              <p:cNvSpPr/>
              <p:nvPr/>
            </p:nvSpPr>
            <p:spPr>
              <a:xfrm>
                <a:off x="383828" y="1596446"/>
                <a:ext cx="11234431" cy="3708579"/>
              </a:xfrm>
              <a:prstGeom prst="rect">
                <a:avLst/>
              </a:prstGeom>
              <a:ln w="38100">
                <a:noFill/>
                <a:prstDash val="sysDash"/>
              </a:ln>
            </p:spPr>
            <p:txBody>
              <a:bodyPr wrap="square">
                <a:spAutoFit/>
              </a:bodyPr>
              <a:lstStyle/>
              <a:p>
                <a:pPr>
                  <a:lnSpc>
                    <a:spcPct val="150000"/>
                  </a:lnSpc>
                </a:pPr>
                <a:r>
                  <a:rPr lang="en-US" altLang="ko-KR" sz="1400" b="0" dirty="0">
                    <a:latin typeface="나눔스퀘어" panose="020B0600000101010101" pitchFamily="50" charset="-127"/>
                    <a:ea typeface="나눔스퀘어" panose="020B0600000101010101" pitchFamily="50" charset="-127"/>
                  </a:rPr>
                  <a:t>However, the </a:t>
                </a:r>
                <a:r>
                  <a:rPr lang="en-US" altLang="ko-KR" sz="1400" dirty="0">
                    <a:latin typeface="나눔스퀘어" panose="020B0600000101010101" pitchFamily="50" charset="-127"/>
                    <a:ea typeface="나눔스퀘어" panose="020B0600000101010101" pitchFamily="50" charset="-127"/>
                  </a:rPr>
                  <a:t>desired target pose is given in 4x4 homogeneous transformation matrix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𝑇</m:t>
                    </m:r>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𝑆𝐸</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3</m:t>
                        </m:r>
                      </m:e>
                    </m:d>
                  </m:oMath>
                </a14:m>
                <a:r>
                  <a:rPr lang="en-US" altLang="ko-KR" sz="1400" b="0" dirty="0">
                    <a:latin typeface="나눔스퀘어" panose="020B0600000101010101" pitchFamily="50" charset="-127"/>
                    <a:ea typeface="나눔스퀘어" panose="020B0600000101010101" pitchFamily="50" charset="-127"/>
                  </a:rPr>
                  <a:t>, so the following part cause a problem.</a:t>
                </a:r>
              </a:p>
              <a:p>
                <a:pPr algn="ctr">
                  <a:lnSpc>
                    <a:spcPct val="150000"/>
                  </a:lnSpc>
                </a:pPr>
                <a14:m>
                  <m:oMathPara xmlns:m="http://schemas.openxmlformats.org/officeDocument/2006/math">
                    <m:oMathParaPr>
                      <m:jc m:val="centerGroup"/>
                    </m:oMathParaPr>
                    <m:oMath xmlns:m="http://schemas.openxmlformats.org/officeDocument/2006/math">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r>
                                <a:rPr lang="en-US" altLang="ko-KR" sz="1400" i="1">
                                  <a:latin typeface="Cambria Math" panose="02040503050406030204" pitchFamily="18" charset="0"/>
                                  <a:ea typeface="나눔스퀘어" panose="020B0600000101010101" pitchFamily="50" charset="-127"/>
                                </a:rPr>
                                <m:t>+1</m:t>
                              </m:r>
                            </m:e>
                          </m:d>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𝜅</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i="1">
                              <a:latin typeface="Cambria Math" panose="02040503050406030204" pitchFamily="18" charset="0"/>
                              <a:ea typeface="나눔스퀘어" panose="020B0600000101010101" pitchFamily="50" charset="-127"/>
                            </a:rPr>
                            <m:t>𝐽</m:t>
                          </m:r>
                        </m:e>
                        <m:sup>
                          <m:r>
                            <a:rPr lang="en-US" altLang="ko-KR" sz="1400" i="1">
                              <a:latin typeface="Cambria Math" panose="02040503050406030204" pitchFamily="18" charset="0"/>
                              <a:ea typeface="나눔스퀘어" panose="020B0600000101010101" pitchFamily="50" charset="-127"/>
                            </a:rPr>
                            <m:t>+</m:t>
                          </m:r>
                        </m:sup>
                      </m:sSup>
                      <m:d>
                        <m:dPr>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e>
                      </m:d>
                      <m:r>
                        <a:rPr lang="en-US" altLang="ko-KR" sz="1400" i="1">
                          <a:latin typeface="Cambria Math" panose="02040503050406030204" pitchFamily="18" charset="0"/>
                          <a:ea typeface="나눔스퀘어" panose="020B0600000101010101" pitchFamily="50" charset="-127"/>
                        </a:rPr>
                        <m:t>⋅</m:t>
                      </m:r>
                      <m:d>
                        <m:dPr>
                          <m:ctrlPr>
                            <a:rPr lang="en-US" altLang="ko-KR" sz="1400" i="1" smtClean="0">
                              <a:solidFill>
                                <a:srgbClr val="FF0000"/>
                              </a:solidFill>
                              <a:latin typeface="Cambria Math" panose="02040503050406030204" pitchFamily="18" charset="0"/>
                              <a:ea typeface="나눔스퀘어" panose="020B0600000101010101" pitchFamily="50" charset="-127"/>
                            </a:rPr>
                          </m:ctrlPr>
                        </m:dPr>
                        <m:e>
                          <m:sSup>
                            <m:sSupPr>
                              <m:ctrlPr>
                                <a:rPr lang="en-US" altLang="ko-KR" sz="1400" i="1">
                                  <a:solidFill>
                                    <a:srgbClr val="FF0000"/>
                                  </a:solidFill>
                                  <a:latin typeface="Cambria Math" panose="02040503050406030204" pitchFamily="18" charset="0"/>
                                  <a:ea typeface="나눔스퀘어" panose="020B0600000101010101" pitchFamily="50" charset="-127"/>
                                </a:rPr>
                              </m:ctrlPr>
                            </m:sSupPr>
                            <m:e>
                              <m:r>
                                <a:rPr lang="en-US" altLang="ko-KR" sz="1400" b="1" i="1">
                                  <a:solidFill>
                                    <a:srgbClr val="FF0000"/>
                                  </a:solidFill>
                                  <a:latin typeface="Cambria Math" panose="02040503050406030204" pitchFamily="18" charset="0"/>
                                  <a:ea typeface="나눔스퀘어" panose="020B0600000101010101" pitchFamily="50" charset="-127"/>
                                </a:rPr>
                                <m:t>𝒑</m:t>
                              </m:r>
                            </m:e>
                            <m:sup>
                              <m:r>
                                <a:rPr lang="en-US" altLang="ko-KR" sz="1400" i="1">
                                  <a:solidFill>
                                    <a:srgbClr val="FF0000"/>
                                  </a:solidFill>
                                  <a:latin typeface="Cambria Math" panose="02040503050406030204" pitchFamily="18" charset="0"/>
                                  <a:ea typeface="나눔스퀘어" panose="020B0600000101010101" pitchFamily="50" charset="-127"/>
                                </a:rPr>
                                <m:t>𝑑𝑒𝑠</m:t>
                              </m:r>
                            </m:sup>
                          </m:sSup>
                          <m:r>
                            <a:rPr lang="en-US" altLang="ko-KR" sz="1400" i="1">
                              <a:solidFill>
                                <a:srgbClr val="FF0000"/>
                              </a:solidFill>
                              <a:latin typeface="Cambria Math" panose="02040503050406030204" pitchFamily="18" charset="0"/>
                              <a:ea typeface="나눔스퀘어" panose="020B0600000101010101" pitchFamily="50" charset="-127"/>
                            </a:rPr>
                            <m:t>−</m:t>
                          </m:r>
                          <m:r>
                            <a:rPr lang="en-US" altLang="ko-KR" sz="1400" i="1">
                              <a:solidFill>
                                <a:srgbClr val="FF0000"/>
                              </a:solidFill>
                              <a:latin typeface="Cambria Math" panose="02040503050406030204" pitchFamily="18" charset="0"/>
                              <a:ea typeface="나눔스퀘어" panose="020B0600000101010101" pitchFamily="50" charset="-127"/>
                            </a:rPr>
                            <m:t>𝑓</m:t>
                          </m:r>
                          <m:d>
                            <m:dPr>
                              <m:ctrlPr>
                                <a:rPr lang="en-US" altLang="ko-KR" sz="1400" i="1">
                                  <a:solidFill>
                                    <a:srgbClr val="FF0000"/>
                                  </a:solidFill>
                                  <a:latin typeface="Cambria Math" panose="02040503050406030204" pitchFamily="18" charset="0"/>
                                  <a:ea typeface="나눔스퀘어" panose="020B0600000101010101" pitchFamily="50" charset="-127"/>
                                </a:rPr>
                              </m:ctrlPr>
                            </m:dPr>
                            <m:e>
                              <m:sSup>
                                <m:sSupPr>
                                  <m:ctrlPr>
                                    <a:rPr lang="en-US" altLang="ko-KR" sz="1400" i="1">
                                      <a:solidFill>
                                        <a:srgbClr val="FF0000"/>
                                      </a:solidFill>
                                      <a:latin typeface="Cambria Math" panose="02040503050406030204" pitchFamily="18" charset="0"/>
                                      <a:ea typeface="나눔스퀘어" panose="020B0600000101010101" pitchFamily="50" charset="-127"/>
                                    </a:rPr>
                                  </m:ctrlPr>
                                </m:sSupPr>
                                <m:e>
                                  <m:r>
                                    <a:rPr lang="en-US" altLang="ko-KR" sz="1400" b="1" i="1">
                                      <a:solidFill>
                                        <a:srgbClr val="FF0000"/>
                                      </a:solidFill>
                                      <a:latin typeface="Cambria Math" panose="02040503050406030204" pitchFamily="18" charset="0"/>
                                      <a:ea typeface="나눔스퀘어" panose="020B0600000101010101" pitchFamily="50" charset="-127"/>
                                    </a:rPr>
                                    <m:t>𝒒</m:t>
                                  </m:r>
                                </m:e>
                                <m:sup>
                                  <m:d>
                                    <m:dPr>
                                      <m:ctrlPr>
                                        <a:rPr lang="en-US" altLang="ko-KR" sz="1400" i="1">
                                          <a:solidFill>
                                            <a:srgbClr val="FF0000"/>
                                          </a:solidFill>
                                          <a:latin typeface="Cambria Math" panose="02040503050406030204" pitchFamily="18" charset="0"/>
                                          <a:ea typeface="나눔스퀘어" panose="020B0600000101010101" pitchFamily="50" charset="-127"/>
                                        </a:rPr>
                                      </m:ctrlPr>
                                    </m:dPr>
                                    <m:e>
                                      <m:r>
                                        <a:rPr lang="en-US" altLang="ko-KR" sz="1400" i="1">
                                          <a:solidFill>
                                            <a:srgbClr val="FF0000"/>
                                          </a:solidFill>
                                          <a:latin typeface="Cambria Math" panose="02040503050406030204" pitchFamily="18" charset="0"/>
                                          <a:ea typeface="나눔스퀘어" panose="020B0600000101010101" pitchFamily="50" charset="-127"/>
                                        </a:rPr>
                                        <m:t>𝑘</m:t>
                                      </m:r>
                                    </m:e>
                                  </m:d>
                                </m:sup>
                              </m:sSup>
                            </m:e>
                          </m:d>
                        </m:e>
                      </m:d>
                    </m:oMath>
                  </m:oMathPara>
                </a14:m>
                <a:endParaRPr lang="en-US" altLang="ko-KR" sz="1400" b="0" dirty="0">
                  <a:latin typeface="나눔스퀘어" panose="020B0600000101010101" pitchFamily="50" charset="-127"/>
                  <a:ea typeface="나눔스퀘어" panose="020B0600000101010101" pitchFamily="50" charset="-127"/>
                </a:endParaRPr>
              </a:p>
              <a:p>
                <a:pPr algn="just">
                  <a:lnSpc>
                    <a:spcPct val="150000"/>
                  </a:lnSpc>
                </a:pPr>
                <a:r>
                  <a:rPr lang="en-US" altLang="ko-KR" sz="1400" dirty="0">
                    <a:latin typeface="나눔스퀘어" panose="020B0600000101010101" pitchFamily="50" charset="-127"/>
                    <a:ea typeface="나눔스퀘어" panose="020B0600000101010101" pitchFamily="50" charset="-127"/>
                  </a:rPr>
                  <a:t>This part means the error between desired pose and current pose, but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𝑆𝐸</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3</m:t>
                        </m:r>
                      </m:e>
                    </m:d>
                  </m:oMath>
                </a14:m>
                <a:r>
                  <a:rPr lang="en-US" altLang="ko-KR" sz="1400" b="0" dirty="0">
                    <a:latin typeface="나눔스퀘어" panose="020B0600000101010101" pitchFamily="50" charset="-127"/>
                    <a:ea typeface="나눔스퀘어" panose="020B0600000101010101" pitchFamily="50" charset="-127"/>
                  </a:rPr>
                  <a:t> is not closed under the ‘matrix summation’. Therefore, we need to define a new representation of error between two transformation matrices. </a:t>
                </a:r>
              </a:p>
              <a:p>
                <a:pPr algn="just">
                  <a:lnSpc>
                    <a:spcPct val="150000"/>
                  </a:lnSpc>
                </a:pPr>
                <a:endParaRPr lang="en-US" altLang="ko-KR" sz="1400" b="0" dirty="0">
                  <a:latin typeface="나눔스퀘어" panose="020B0600000101010101" pitchFamily="50" charset="-127"/>
                  <a:ea typeface="나눔스퀘어" panose="020B0600000101010101" pitchFamily="50" charset="-127"/>
                </a:endParaRPr>
              </a:p>
              <a:p>
                <a:pPr algn="just">
                  <a:lnSpc>
                    <a:spcPct val="150000"/>
                  </a:lnSpc>
                </a:pPr>
                <a:r>
                  <a:rPr lang="en-US" altLang="ko-KR" sz="1400" dirty="0">
                    <a:latin typeface="나눔스퀘어" panose="020B0600000101010101" pitchFamily="50" charset="-127"/>
                    <a:ea typeface="나눔스퀘어" panose="020B0600000101010101" pitchFamily="50" charset="-127"/>
                  </a:rPr>
                  <a:t>Recall the </a:t>
                </a:r>
                <a:r>
                  <a:rPr lang="en-US" altLang="ko-KR" sz="1400" dirty="0" err="1">
                    <a:latin typeface="나눔스퀘어" panose="020B0600000101010101" pitchFamily="50" charset="-127"/>
                    <a:ea typeface="나눔스퀘어" panose="020B0600000101010101" pitchFamily="50" charset="-127"/>
                  </a:rPr>
                  <a:t>jacobian</a:t>
                </a:r>
                <a:r>
                  <a:rPr lang="en-US" altLang="ko-KR" sz="1400" dirty="0">
                    <a:latin typeface="나눔스퀘어" panose="020B0600000101010101" pitchFamily="50" charset="-127"/>
                    <a:ea typeface="나눔스퀘어" panose="020B0600000101010101" pitchFamily="50" charset="-127"/>
                  </a:rPr>
                  <a:t> matrix </a:t>
                </a:r>
                <a14:m>
                  <m:oMath xmlns:m="http://schemas.openxmlformats.org/officeDocument/2006/math">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𝐽</m:t>
                        </m:r>
                      </m:e>
                      <m:sub>
                        <m:r>
                          <a:rPr lang="en-US" altLang="ko-KR" sz="1400" b="0" i="1" smtClean="0">
                            <a:latin typeface="Cambria Math" panose="02040503050406030204" pitchFamily="18" charset="0"/>
                            <a:ea typeface="나눔스퀘어" panose="020B0600000101010101" pitchFamily="50" charset="-127"/>
                          </a:rPr>
                          <m:t>𝑟</m:t>
                        </m:r>
                      </m:sub>
                    </m:sSub>
                    <m:r>
                      <a:rPr lang="en-US" altLang="ko-KR" sz="1400" b="0" i="1" smtClean="0">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ℝ</m:t>
                        </m:r>
                      </m:e>
                      <m:sup>
                        <m:r>
                          <a:rPr lang="en-US" altLang="ko-KR" sz="1400" b="0" i="1" smtClean="0">
                            <a:latin typeface="Cambria Math" panose="02040503050406030204" pitchFamily="18" charset="0"/>
                            <a:ea typeface="나눔스퀘어" panose="020B0600000101010101" pitchFamily="50" charset="-127"/>
                          </a:rPr>
                          <m:t>6×</m:t>
                        </m:r>
                        <m:r>
                          <a:rPr lang="en-US" altLang="ko-KR" sz="1400" b="0" i="1" smtClean="0">
                            <a:latin typeface="Cambria Math" panose="02040503050406030204" pitchFamily="18" charset="0"/>
                            <a:ea typeface="나눔스퀘어" panose="020B0600000101010101" pitchFamily="50" charset="-127"/>
                          </a:rPr>
                          <m:t>𝑛</m:t>
                        </m:r>
                      </m:sup>
                    </m:sSup>
                  </m:oMath>
                </a14:m>
                <a:r>
                  <a:rPr lang="en-US" altLang="ko-KR" sz="1400" dirty="0">
                    <a:latin typeface="나눔스퀘어" panose="020B0600000101010101" pitchFamily="50" charset="-127"/>
                    <a:ea typeface="나눔스퀘어" panose="020B0600000101010101" pitchFamily="50" charset="-127"/>
                  </a:rPr>
                  <a:t> in the lecture. </a:t>
                </a:r>
              </a:p>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d>
                            <m:dPr>
                              <m:begChr m:val="["/>
                              <m:endChr m:val="]"/>
                              <m:ctrlPr>
                                <a:rPr lang="en-US" altLang="ko-KR" sz="1400" b="0" i="1" smtClean="0">
                                  <a:latin typeface="Cambria Math" panose="02040503050406030204" pitchFamily="18" charset="0"/>
                                  <a:ea typeface="나눔스퀘어" panose="020B0600000101010101" pitchFamily="50" charset="-127"/>
                                </a:rPr>
                              </m:ctrlPr>
                            </m:dPr>
                            <m:e>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𝑥</m:t>
                                  </m:r>
                                </m:e>
                              </m:acc>
                              <m:r>
                                <a:rPr lang="en-US" altLang="ko-KR" sz="1400" b="0" i="1" dirty="0" smtClean="0">
                                  <a:latin typeface="Cambria Math" panose="02040503050406030204" pitchFamily="18" charset="0"/>
                                  <a:ea typeface="나눔스퀘어" panose="020B0600000101010101" pitchFamily="50" charset="-127"/>
                                </a:rPr>
                                <m:t>  </m:t>
                              </m:r>
                              <m:acc>
                                <m:accPr>
                                  <m:chr m:val="̇"/>
                                  <m:ctrlPr>
                                    <a:rPr lang="en-US" altLang="ko-KR" sz="1400" b="0" i="1" dirty="0" smtClean="0">
                                      <a:latin typeface="Cambria Math" panose="02040503050406030204" pitchFamily="18" charset="0"/>
                                      <a:ea typeface="나눔스퀘어" panose="020B0600000101010101" pitchFamily="50" charset="-127"/>
                                    </a:rPr>
                                  </m:ctrlPr>
                                </m:accPr>
                                <m:e>
                                  <m:r>
                                    <a:rPr lang="en-US" altLang="ko-KR" sz="1400" b="0" i="1" dirty="0" smtClean="0">
                                      <a:latin typeface="Cambria Math" panose="02040503050406030204" pitchFamily="18" charset="0"/>
                                      <a:ea typeface="나눔스퀘어" panose="020B0600000101010101" pitchFamily="50" charset="-127"/>
                                    </a:rPr>
                                    <m:t>𝑦</m:t>
                                  </m:r>
                                </m:e>
                              </m:acc>
                              <m:r>
                                <a:rPr lang="en-US" altLang="ko-KR" sz="1400" b="0" i="1" dirty="0" smtClean="0">
                                  <a:latin typeface="Cambria Math" panose="02040503050406030204" pitchFamily="18" charset="0"/>
                                  <a:ea typeface="나눔스퀘어" panose="020B0600000101010101" pitchFamily="50" charset="-127"/>
                                </a:rPr>
                                <m:t>  </m:t>
                              </m:r>
                              <m:acc>
                                <m:accPr>
                                  <m:chr m:val="̇"/>
                                  <m:ctrlPr>
                                    <a:rPr lang="en-US" altLang="ko-KR" sz="1400" b="0" i="1" dirty="0" smtClean="0">
                                      <a:latin typeface="Cambria Math" panose="02040503050406030204" pitchFamily="18" charset="0"/>
                                      <a:ea typeface="나눔스퀘어" panose="020B0600000101010101" pitchFamily="50" charset="-127"/>
                                    </a:rPr>
                                  </m:ctrlPr>
                                </m:accPr>
                                <m:e>
                                  <m:r>
                                    <a:rPr lang="en-US" altLang="ko-KR" sz="1400" b="0" i="1" dirty="0" smtClean="0">
                                      <a:latin typeface="Cambria Math" panose="02040503050406030204" pitchFamily="18" charset="0"/>
                                      <a:ea typeface="나눔스퀘어" panose="020B0600000101010101" pitchFamily="50" charset="-127"/>
                                    </a:rPr>
                                    <m:t>𝑧</m:t>
                                  </m:r>
                                </m:e>
                              </m:acc>
                              <m:r>
                                <a:rPr lang="en-US" altLang="ko-KR" sz="1400" b="0" i="1" dirty="0" smtClean="0">
                                  <a:latin typeface="Cambria Math" panose="02040503050406030204" pitchFamily="18" charset="0"/>
                                  <a:ea typeface="나눔스퀘어" panose="020B0600000101010101" pitchFamily="50" charset="-127"/>
                                </a:rPr>
                                <m:t>  </m:t>
                              </m:r>
                              <m:sSub>
                                <m:sSubPr>
                                  <m:ctrlPr>
                                    <a:rPr lang="en-US" altLang="ko-KR" sz="1400" b="0" i="1" dirty="0" smtClean="0">
                                      <a:latin typeface="Cambria Math" panose="02040503050406030204" pitchFamily="18" charset="0"/>
                                      <a:ea typeface="나눔스퀘어" panose="020B0600000101010101" pitchFamily="50" charset="-127"/>
                                    </a:rPr>
                                  </m:ctrlPr>
                                </m:sSubPr>
                                <m:e>
                                  <m:r>
                                    <a:rPr lang="en-US" altLang="ko-KR" sz="1400" b="0" i="1" dirty="0" smtClean="0">
                                      <a:latin typeface="Cambria Math" panose="02040503050406030204" pitchFamily="18" charset="0"/>
                                      <a:ea typeface="나눔스퀘어" panose="020B0600000101010101" pitchFamily="50" charset="-127"/>
                                    </a:rPr>
                                    <m:t>𝜔</m:t>
                                  </m:r>
                                </m:e>
                                <m:sub>
                                  <m:r>
                                    <a:rPr lang="en-US" altLang="ko-KR" sz="1400" b="0" i="1" dirty="0" smtClean="0">
                                      <a:latin typeface="Cambria Math" panose="02040503050406030204" pitchFamily="18" charset="0"/>
                                      <a:ea typeface="나눔스퀘어" panose="020B0600000101010101" pitchFamily="50" charset="-127"/>
                                    </a:rPr>
                                    <m:t>𝑥</m:t>
                                  </m:r>
                                </m:sub>
                              </m:sSub>
                              <m:r>
                                <a:rPr lang="en-US" altLang="ko-KR" sz="1400" b="0" i="1" dirty="0" smtClean="0">
                                  <a:latin typeface="Cambria Math" panose="02040503050406030204" pitchFamily="18" charset="0"/>
                                  <a:ea typeface="나눔스퀘어" panose="020B0600000101010101" pitchFamily="50" charset="-127"/>
                                </a:rPr>
                                <m:t>  </m:t>
                              </m:r>
                              <m:sSub>
                                <m:sSubPr>
                                  <m:ctrlPr>
                                    <a:rPr lang="en-US" altLang="ko-KR" sz="1400" b="0" i="1" dirty="0" smtClean="0">
                                      <a:latin typeface="Cambria Math" panose="02040503050406030204" pitchFamily="18" charset="0"/>
                                      <a:ea typeface="나눔스퀘어" panose="020B0600000101010101" pitchFamily="50" charset="-127"/>
                                    </a:rPr>
                                  </m:ctrlPr>
                                </m:sSubPr>
                                <m:e>
                                  <m:r>
                                    <a:rPr lang="en-US" altLang="ko-KR" sz="1400" b="0" i="1" dirty="0" smtClean="0">
                                      <a:latin typeface="Cambria Math" panose="02040503050406030204" pitchFamily="18" charset="0"/>
                                      <a:ea typeface="나눔스퀘어" panose="020B0600000101010101" pitchFamily="50" charset="-127"/>
                                    </a:rPr>
                                    <m:t>𝜔</m:t>
                                  </m:r>
                                </m:e>
                                <m:sub>
                                  <m:r>
                                    <a:rPr lang="en-US" altLang="ko-KR" sz="1400" b="0" i="1" dirty="0" smtClean="0">
                                      <a:latin typeface="Cambria Math" panose="02040503050406030204" pitchFamily="18" charset="0"/>
                                      <a:ea typeface="나눔스퀘어" panose="020B0600000101010101" pitchFamily="50" charset="-127"/>
                                    </a:rPr>
                                    <m:t>𝑦</m:t>
                                  </m:r>
                                </m:sub>
                              </m:sSub>
                              <m:r>
                                <a:rPr lang="en-US" altLang="ko-KR" sz="1400" b="0" i="1" dirty="0" smtClean="0">
                                  <a:latin typeface="Cambria Math" panose="02040503050406030204" pitchFamily="18" charset="0"/>
                                  <a:ea typeface="나눔스퀘어" panose="020B0600000101010101" pitchFamily="50" charset="-127"/>
                                </a:rPr>
                                <m:t>  </m:t>
                              </m:r>
                              <m:sSub>
                                <m:sSubPr>
                                  <m:ctrlPr>
                                    <a:rPr lang="en-US" altLang="ko-KR" sz="1400" b="0" i="1" dirty="0" smtClean="0">
                                      <a:latin typeface="Cambria Math" panose="02040503050406030204" pitchFamily="18" charset="0"/>
                                      <a:ea typeface="나눔스퀘어" panose="020B0600000101010101" pitchFamily="50" charset="-127"/>
                                    </a:rPr>
                                  </m:ctrlPr>
                                </m:sSubPr>
                                <m:e>
                                  <m:r>
                                    <a:rPr lang="en-US" altLang="ko-KR" sz="1400" b="0" i="1" dirty="0" smtClean="0">
                                      <a:latin typeface="Cambria Math" panose="02040503050406030204" pitchFamily="18" charset="0"/>
                                      <a:ea typeface="나눔스퀘어" panose="020B0600000101010101" pitchFamily="50" charset="-127"/>
                                    </a:rPr>
                                    <m:t>𝜔</m:t>
                                  </m:r>
                                </m:e>
                                <m:sub>
                                  <m:r>
                                    <a:rPr lang="en-US" altLang="ko-KR" sz="1400" b="0" i="1" dirty="0" smtClean="0">
                                      <a:latin typeface="Cambria Math" panose="02040503050406030204" pitchFamily="18" charset="0"/>
                                      <a:ea typeface="나눔스퀘어" panose="020B0600000101010101" pitchFamily="50" charset="-127"/>
                                    </a:rPr>
                                    <m:t>𝑧</m:t>
                                  </m:r>
                                </m:sub>
                              </m:sSub>
                            </m:e>
                          </m:d>
                        </m:e>
                        <m:sup>
                          <m:r>
                            <a:rPr lang="en-US" altLang="ko-KR" sz="1400" b="0" i="1" smtClean="0">
                              <a:latin typeface="Cambria Math" panose="02040503050406030204" pitchFamily="18" charset="0"/>
                              <a:ea typeface="나눔스퀘어" panose="020B0600000101010101" pitchFamily="50" charset="-127"/>
                            </a:rPr>
                            <m:t>⊤</m:t>
                          </m:r>
                        </m:sup>
                      </m:sSup>
                      <m:r>
                        <a:rPr lang="en-US" altLang="ko-KR" sz="1400" b="0" i="1" smtClean="0">
                          <a:latin typeface="Cambria Math" panose="02040503050406030204" pitchFamily="18" charset="0"/>
                          <a:ea typeface="나눔스퀘어" panose="020B0600000101010101" pitchFamily="50" charset="-127"/>
                        </a:rPr>
                        <m:t>=</m:t>
                      </m:r>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𝐽</m:t>
                          </m:r>
                        </m:e>
                        <m:sub>
                          <m:r>
                            <a:rPr lang="en-US" altLang="ko-KR" sz="1400" b="0" i="1" smtClean="0">
                              <a:latin typeface="Cambria Math" panose="02040503050406030204" pitchFamily="18" charset="0"/>
                              <a:ea typeface="나눔스퀘어" panose="020B0600000101010101" pitchFamily="50" charset="-127"/>
                            </a:rPr>
                            <m:t>𝑟</m:t>
                          </m:r>
                        </m:sub>
                      </m:sSub>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1" i="1" smtClean="0">
                              <a:latin typeface="Cambria Math" panose="02040503050406030204" pitchFamily="18" charset="0"/>
                              <a:ea typeface="나눔스퀘어" panose="020B0600000101010101" pitchFamily="50" charset="-127"/>
                            </a:rPr>
                            <m:t>𝒒</m:t>
                          </m:r>
                        </m:e>
                      </m:d>
                      <m:r>
                        <a:rPr lang="en-US" altLang="ko-KR" sz="1400" b="0" i="1" smtClean="0">
                          <a:latin typeface="Cambria Math" panose="02040503050406030204" pitchFamily="18" charset="0"/>
                          <a:ea typeface="나눔스퀘어" panose="020B0600000101010101" pitchFamily="50" charset="-127"/>
                        </a:rPr>
                        <m:t>⋅</m:t>
                      </m:r>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1" i="1" smtClean="0">
                              <a:latin typeface="Cambria Math" panose="02040503050406030204" pitchFamily="18" charset="0"/>
                              <a:ea typeface="나눔스퀘어" panose="020B0600000101010101" pitchFamily="50" charset="-127"/>
                            </a:rPr>
                            <m:t>𝒒</m:t>
                          </m:r>
                        </m:e>
                      </m:acc>
                    </m:oMath>
                  </m:oMathPara>
                </a14:m>
                <a:endParaRPr lang="en-US" altLang="ko-KR" sz="1400" b="0" dirty="0">
                  <a:latin typeface="나눔스퀘어" panose="020B0600000101010101" pitchFamily="50" charset="-127"/>
                  <a:ea typeface="나눔스퀘어" panose="020B0600000101010101" pitchFamily="50" charset="-127"/>
                </a:endParaRPr>
              </a:p>
              <a:p>
                <a:pPr algn="just">
                  <a:lnSpc>
                    <a:spcPct val="150000"/>
                  </a:lnSpc>
                </a:pPr>
                <a:r>
                  <a:rPr lang="en-US" altLang="ko-KR" sz="1400" b="0" dirty="0">
                    <a:latin typeface="나눔스퀘어" panose="020B0600000101010101" pitchFamily="50" charset="-127"/>
                    <a:ea typeface="나눔스퀘어" panose="020B0600000101010101" pitchFamily="50" charset="-127"/>
                  </a:rPr>
                  <a:t>For a numerical IK, we can use the pose error term as follow:</a:t>
                </a:r>
              </a:p>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r>
                                <a:rPr lang="en-US" altLang="ko-KR" sz="1400" i="1">
                                  <a:latin typeface="Cambria Math" panose="02040503050406030204" pitchFamily="18" charset="0"/>
                                  <a:ea typeface="나눔스퀘어" panose="020B0600000101010101" pitchFamily="50" charset="-127"/>
                                </a:rPr>
                                <m:t>+1</m:t>
                              </m:r>
                            </m:e>
                          </m:d>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𝜅</m:t>
                      </m:r>
                      <m:sSubSup>
                        <m:sSubSupPr>
                          <m:ctrlPr>
                            <a:rPr lang="en-US" altLang="ko-KR" sz="1400" b="0" i="1" smtClean="0">
                              <a:latin typeface="Cambria Math" panose="02040503050406030204" pitchFamily="18" charset="0"/>
                              <a:ea typeface="나눔스퀘어" panose="020B0600000101010101" pitchFamily="50" charset="-127"/>
                            </a:rPr>
                          </m:ctrlPr>
                        </m:sSubSupPr>
                        <m:e>
                          <m:r>
                            <a:rPr lang="en-US" altLang="ko-KR" sz="1400" i="1">
                              <a:latin typeface="Cambria Math" panose="02040503050406030204" pitchFamily="18" charset="0"/>
                              <a:ea typeface="나눔스퀘어" panose="020B0600000101010101" pitchFamily="50" charset="-127"/>
                            </a:rPr>
                            <m:t>𝐽</m:t>
                          </m:r>
                        </m:e>
                        <m:sub>
                          <m:r>
                            <a:rPr lang="en-US" altLang="ko-KR" sz="1400" b="0" i="1" smtClean="0">
                              <a:latin typeface="Cambria Math" panose="02040503050406030204" pitchFamily="18" charset="0"/>
                              <a:ea typeface="나눔스퀘어" panose="020B0600000101010101" pitchFamily="50" charset="-127"/>
                            </a:rPr>
                            <m:t>𝑟</m:t>
                          </m:r>
                        </m:sub>
                        <m:sup>
                          <m:r>
                            <a:rPr lang="en-US" altLang="ko-KR" sz="1400" i="1">
                              <a:latin typeface="Cambria Math" panose="02040503050406030204" pitchFamily="18" charset="0"/>
                              <a:ea typeface="나눔스퀘어" panose="020B0600000101010101" pitchFamily="50" charset="-127"/>
                            </a:rPr>
                            <m:t>+</m:t>
                          </m:r>
                        </m:sup>
                      </m:sSubSup>
                      <m:d>
                        <m:dPr>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e>
                      </m:d>
                      <m:r>
                        <a:rPr lang="en-US" altLang="ko-KR" sz="1400" i="1">
                          <a:latin typeface="Cambria Math" panose="02040503050406030204" pitchFamily="18" charset="0"/>
                          <a:ea typeface="나눔스퀘어" panose="020B0600000101010101" pitchFamily="50" charset="-127"/>
                        </a:rPr>
                        <m:t>⋅</m:t>
                      </m:r>
                      <m:sSup>
                        <m:sSupPr>
                          <m:ctrlPr>
                            <a:rPr lang="en-US" altLang="ko-KR" sz="1400" b="0" i="1" smtClean="0">
                              <a:solidFill>
                                <a:srgbClr val="FF0000"/>
                              </a:solidFill>
                              <a:latin typeface="Cambria Math" panose="02040503050406030204" pitchFamily="18" charset="0"/>
                              <a:ea typeface="나눔스퀘어" panose="020B0600000101010101" pitchFamily="50" charset="-127"/>
                            </a:rPr>
                          </m:ctrlPr>
                        </m:sSupPr>
                        <m:e>
                          <m:d>
                            <m:dPr>
                              <m:begChr m:val="["/>
                              <m:endChr m:val="]"/>
                              <m:ctrlPr>
                                <a:rPr lang="en-US" altLang="ko-KR" sz="1400" b="0" i="1" smtClean="0">
                                  <a:solidFill>
                                    <a:srgbClr val="FF0000"/>
                                  </a:solidFill>
                                  <a:latin typeface="Cambria Math" panose="02040503050406030204" pitchFamily="18" charset="0"/>
                                  <a:ea typeface="나눔스퀘어" panose="020B0600000101010101" pitchFamily="50" charset="-127"/>
                                </a:rPr>
                              </m:ctrlPr>
                            </m:dPr>
                            <m:e>
                              <m:sSup>
                                <m:sSupPr>
                                  <m:ctrlPr>
                                    <a:rPr lang="en-US" altLang="ko-KR" sz="1400" b="0" i="1" smtClean="0">
                                      <a:solidFill>
                                        <a:srgbClr val="FF0000"/>
                                      </a:solidFill>
                                      <a:latin typeface="Cambria Math" panose="02040503050406030204" pitchFamily="18" charset="0"/>
                                      <a:ea typeface="나눔스퀘어" panose="020B0600000101010101" pitchFamily="50" charset="-127"/>
                                    </a:rPr>
                                  </m:ctrlPr>
                                </m:sSupPr>
                                <m:e>
                                  <m:d>
                                    <m:dPr>
                                      <m:ctrlPr>
                                        <a:rPr lang="en-US" altLang="ko-KR" sz="1400" b="0" i="1" smtClean="0">
                                          <a:solidFill>
                                            <a:srgbClr val="FF0000"/>
                                          </a:solidFill>
                                          <a:latin typeface="Cambria Math" panose="02040503050406030204" pitchFamily="18" charset="0"/>
                                          <a:ea typeface="나눔스퀘어" panose="020B0600000101010101" pitchFamily="50" charset="-127"/>
                                        </a:rPr>
                                      </m:ctrlPr>
                                    </m:dPr>
                                    <m:e>
                                      <m:r>
                                        <a:rPr lang="en-US" altLang="ko-KR" sz="1400" b="0" i="1" smtClean="0">
                                          <a:solidFill>
                                            <a:srgbClr val="FF0000"/>
                                          </a:solidFill>
                                          <a:latin typeface="Cambria Math" panose="02040503050406030204" pitchFamily="18" charset="0"/>
                                          <a:ea typeface="나눔스퀘어" panose="020B0600000101010101" pitchFamily="50" charset="-127"/>
                                        </a:rPr>
                                        <m:t>𝑝𝑜𝑠𝑖𝑡𝑖𝑜𝑛</m:t>
                                      </m:r>
                                      <m:r>
                                        <a:rPr lang="en-US" altLang="ko-KR" sz="1400" b="0" i="1" smtClean="0">
                                          <a:solidFill>
                                            <a:srgbClr val="FF0000"/>
                                          </a:solidFill>
                                          <a:latin typeface="Cambria Math" panose="02040503050406030204" pitchFamily="18" charset="0"/>
                                          <a:ea typeface="나눔스퀘어" panose="020B0600000101010101" pitchFamily="50" charset="-127"/>
                                        </a:rPr>
                                        <m:t> </m:t>
                                      </m:r>
                                      <m:r>
                                        <a:rPr lang="en-US" altLang="ko-KR" sz="1400" b="0" i="1" smtClean="0">
                                          <a:solidFill>
                                            <a:srgbClr val="FF0000"/>
                                          </a:solidFill>
                                          <a:latin typeface="Cambria Math" panose="02040503050406030204" pitchFamily="18" charset="0"/>
                                          <a:ea typeface="나눔스퀘어" panose="020B0600000101010101" pitchFamily="50" charset="-127"/>
                                        </a:rPr>
                                        <m:t>𝑒𝑟𝑟𝑜𝑟</m:t>
                                      </m:r>
                                    </m:e>
                                  </m:d>
                                </m:e>
                                <m:sup>
                                  <m:r>
                                    <a:rPr lang="en-US" altLang="ko-KR" sz="1400" b="0" i="1" smtClean="0">
                                      <a:solidFill>
                                        <a:srgbClr val="FF0000"/>
                                      </a:solidFill>
                                      <a:latin typeface="Cambria Math" panose="02040503050406030204" pitchFamily="18" charset="0"/>
                                      <a:ea typeface="나눔스퀘어" panose="020B0600000101010101" pitchFamily="50" charset="-127"/>
                                    </a:rPr>
                                    <m:t>⊤</m:t>
                                  </m:r>
                                </m:sup>
                              </m:sSup>
                              <m:r>
                                <a:rPr lang="en-US" altLang="ko-KR" sz="1400" b="0" i="1" smtClean="0">
                                  <a:solidFill>
                                    <a:srgbClr val="FF0000"/>
                                  </a:solidFill>
                                  <a:latin typeface="Cambria Math" panose="02040503050406030204" pitchFamily="18" charset="0"/>
                                  <a:ea typeface="나눔스퀘어" panose="020B0600000101010101" pitchFamily="50" charset="-127"/>
                                </a:rPr>
                                <m:t>  </m:t>
                              </m:r>
                              <m:sSup>
                                <m:sSupPr>
                                  <m:ctrlPr>
                                    <a:rPr lang="en-US" altLang="ko-KR" sz="1400" b="0" i="1" smtClean="0">
                                      <a:solidFill>
                                        <a:srgbClr val="FF0000"/>
                                      </a:solidFill>
                                      <a:latin typeface="Cambria Math" panose="02040503050406030204" pitchFamily="18" charset="0"/>
                                      <a:ea typeface="나눔스퀘어" panose="020B0600000101010101" pitchFamily="50" charset="-127"/>
                                    </a:rPr>
                                  </m:ctrlPr>
                                </m:sSupPr>
                                <m:e>
                                  <m:d>
                                    <m:dPr>
                                      <m:ctrlPr>
                                        <a:rPr lang="en-US" altLang="ko-KR" sz="1400" b="0" i="1" smtClean="0">
                                          <a:solidFill>
                                            <a:srgbClr val="FF0000"/>
                                          </a:solidFill>
                                          <a:latin typeface="Cambria Math" panose="02040503050406030204" pitchFamily="18" charset="0"/>
                                          <a:ea typeface="나눔스퀘어" panose="020B0600000101010101" pitchFamily="50" charset="-127"/>
                                        </a:rPr>
                                      </m:ctrlPr>
                                    </m:dPr>
                                    <m:e>
                                      <m:r>
                                        <a:rPr lang="en-US" altLang="ko-KR" sz="1400" b="0" i="1" smtClean="0">
                                          <a:solidFill>
                                            <a:srgbClr val="FF0000"/>
                                          </a:solidFill>
                                          <a:latin typeface="Cambria Math" panose="02040503050406030204" pitchFamily="18" charset="0"/>
                                          <a:ea typeface="나눔스퀘어" panose="020B0600000101010101" pitchFamily="50" charset="-127"/>
                                        </a:rPr>
                                        <m:t>𝑜𝑟𝑖𝑒𝑛𝑡𝑎𝑡𝑖𝑜𝑛</m:t>
                                      </m:r>
                                      <m:r>
                                        <a:rPr lang="en-US" altLang="ko-KR" sz="1400" b="0" i="1" smtClean="0">
                                          <a:solidFill>
                                            <a:srgbClr val="FF0000"/>
                                          </a:solidFill>
                                          <a:latin typeface="Cambria Math" panose="02040503050406030204" pitchFamily="18" charset="0"/>
                                          <a:ea typeface="나눔스퀘어" panose="020B0600000101010101" pitchFamily="50" charset="-127"/>
                                        </a:rPr>
                                        <m:t> </m:t>
                                      </m:r>
                                      <m:r>
                                        <a:rPr lang="en-US" altLang="ko-KR" sz="1400" b="0" i="1" smtClean="0">
                                          <a:solidFill>
                                            <a:srgbClr val="FF0000"/>
                                          </a:solidFill>
                                          <a:latin typeface="Cambria Math" panose="02040503050406030204" pitchFamily="18" charset="0"/>
                                          <a:ea typeface="나눔스퀘어" panose="020B0600000101010101" pitchFamily="50" charset="-127"/>
                                        </a:rPr>
                                        <m:t>𝑒𝑟𝑟𝑜𝑟</m:t>
                                      </m:r>
                                    </m:e>
                                  </m:d>
                                </m:e>
                                <m:sup>
                                  <m:r>
                                    <a:rPr lang="en-US" altLang="ko-KR" sz="1400" b="0" i="1" smtClean="0">
                                      <a:solidFill>
                                        <a:srgbClr val="FF0000"/>
                                      </a:solidFill>
                                      <a:latin typeface="Cambria Math" panose="02040503050406030204" pitchFamily="18" charset="0"/>
                                      <a:ea typeface="나눔스퀘어" panose="020B0600000101010101" pitchFamily="50" charset="-127"/>
                                    </a:rPr>
                                    <m:t>⊤</m:t>
                                  </m:r>
                                </m:sup>
                              </m:sSup>
                            </m:e>
                          </m:d>
                        </m:e>
                        <m:sup>
                          <m:r>
                            <a:rPr lang="en-US" altLang="ko-KR" sz="1400" b="0" i="1" smtClean="0">
                              <a:solidFill>
                                <a:srgbClr val="FF0000"/>
                              </a:solidFill>
                              <a:latin typeface="Cambria Math" panose="02040503050406030204" pitchFamily="18" charset="0"/>
                              <a:ea typeface="나눔스퀘어" panose="020B0600000101010101" pitchFamily="50" charset="-127"/>
                            </a:rPr>
                            <m:t>⊤</m:t>
                          </m:r>
                        </m:sup>
                      </m:sSup>
                    </m:oMath>
                  </m:oMathPara>
                </a14:m>
                <a:endParaRPr lang="en-US" altLang="ko-KR" sz="1400" b="0" dirty="0">
                  <a:latin typeface="나눔스퀘어" panose="020B0600000101010101" pitchFamily="50" charset="-127"/>
                  <a:ea typeface="나눔스퀘어" panose="020B0600000101010101" pitchFamily="50" charset="-127"/>
                </a:endParaRPr>
              </a:p>
              <a:p>
                <a:pPr algn="just">
                  <a:lnSpc>
                    <a:spcPct val="150000"/>
                  </a:lnSpc>
                </a:pPr>
                <a:r>
                  <a:rPr lang="en-US" altLang="ko-KR" sz="1400" dirty="0">
                    <a:latin typeface="나눔스퀘어" panose="020B0600000101010101" pitchFamily="50" charset="-127"/>
                    <a:ea typeface="나눔스퀘어" panose="020B0600000101010101" pitchFamily="50" charset="-127"/>
                  </a:rPr>
                  <a:t>It is clear that the position error is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𝒓</m:t>
                        </m:r>
                      </m:e>
                      <m:sup>
                        <m:r>
                          <a:rPr lang="en-US" altLang="ko-KR" sz="1400" b="0" i="1" smtClean="0">
                            <a:latin typeface="Cambria Math" panose="02040503050406030204" pitchFamily="18" charset="0"/>
                            <a:ea typeface="나눔스퀘어" panose="020B0600000101010101" pitchFamily="50" charset="-127"/>
                          </a:rPr>
                          <m:t>𝑒𝑟𝑟</m:t>
                        </m:r>
                      </m:sup>
                    </m:sSup>
                    <m:r>
                      <a:rPr lang="en-US" altLang="ko-KR" sz="1400" b="0" i="1" smtClean="0">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d>
                          <m:dPr>
                            <m:begChr m:val="["/>
                            <m:endChr m:val="]"/>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i="1">
                                    <a:latin typeface="Cambria Math" panose="02040503050406030204" pitchFamily="18" charset="0"/>
                                    <a:ea typeface="나눔스퀘어" panose="020B0600000101010101" pitchFamily="50" charset="-127"/>
                                  </a:rPr>
                                  <m:t>𝑥</m:t>
                                </m:r>
                              </m:e>
                              <m:sup>
                                <m:r>
                                  <a:rPr lang="en-US" altLang="ko-KR" sz="1400" i="1">
                                    <a:latin typeface="Cambria Math" panose="02040503050406030204" pitchFamily="18" charset="0"/>
                                    <a:ea typeface="나눔스퀘어" panose="020B0600000101010101" pitchFamily="50" charset="-127"/>
                                  </a:rPr>
                                  <m:t>𝑑𝑒𝑠</m:t>
                                </m:r>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i="1">
                                    <a:latin typeface="Cambria Math" panose="02040503050406030204" pitchFamily="18" charset="0"/>
                                    <a:ea typeface="나눔스퀘어" panose="020B0600000101010101" pitchFamily="50" charset="-127"/>
                                  </a:rPr>
                                  <m:t>𝑥</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r>
                              <a:rPr lang="en-US" altLang="ko-KR" sz="1400" b="0" i="1" smtClean="0">
                                <a:latin typeface="Cambria Math" panose="02040503050406030204" pitchFamily="18" charset="0"/>
                                <a:ea typeface="나눔스퀘어" panose="020B0600000101010101" pitchFamily="50" charset="-127"/>
                              </a:rPr>
                              <m:t>   </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𝑦</m:t>
                                </m:r>
                              </m:e>
                              <m:sup>
                                <m:r>
                                  <a:rPr lang="en-US" altLang="ko-KR" sz="1400" i="1">
                                    <a:latin typeface="Cambria Math" panose="02040503050406030204" pitchFamily="18" charset="0"/>
                                    <a:ea typeface="나눔스퀘어" panose="020B0600000101010101" pitchFamily="50" charset="-127"/>
                                  </a:rPr>
                                  <m:t>𝑑𝑒𝑠</m:t>
                                </m:r>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𝑦</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r>
                              <a:rPr lang="en-US" altLang="ko-KR" sz="1400" b="0" i="1" smtClean="0">
                                <a:latin typeface="Cambria Math" panose="02040503050406030204" pitchFamily="18" charset="0"/>
                                <a:ea typeface="나눔스퀘어" panose="020B0600000101010101" pitchFamily="50" charset="-127"/>
                              </a:rPr>
                              <m:t>   </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𝑧</m:t>
                                </m:r>
                              </m:e>
                              <m:sup>
                                <m:r>
                                  <a:rPr lang="en-US" altLang="ko-KR" sz="1400" i="1">
                                    <a:latin typeface="Cambria Math" panose="02040503050406030204" pitchFamily="18" charset="0"/>
                                    <a:ea typeface="나눔스퀘어" panose="020B0600000101010101" pitchFamily="50" charset="-127"/>
                                  </a:rPr>
                                  <m:t>𝑑𝑒𝑠</m:t>
                                </m:r>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𝑧</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e>
                        </m:d>
                      </m:e>
                      <m:sup>
                        <m:r>
                          <a:rPr lang="en-US" altLang="ko-KR" sz="1400" i="1">
                            <a:latin typeface="Cambria Math" panose="02040503050406030204" pitchFamily="18" charset="0"/>
                            <a:ea typeface="나눔스퀘어" panose="020B0600000101010101" pitchFamily="50" charset="-127"/>
                          </a:rPr>
                          <m:t>⊤</m:t>
                        </m:r>
                      </m:sup>
                    </m:sSup>
                  </m:oMath>
                </a14:m>
                <a:r>
                  <a:rPr lang="en-US" altLang="ko-KR" sz="1400" b="0" dirty="0">
                    <a:latin typeface="나눔스퀘어" panose="020B0600000101010101" pitchFamily="50" charset="-127"/>
                    <a:ea typeface="나눔스퀘어" panose="020B0600000101010101" pitchFamily="50" charset="-127"/>
                  </a:rPr>
                  <a:t>. </a:t>
                </a:r>
                <a:r>
                  <a:rPr lang="en-US" altLang="ko-KR" sz="1400" b="0" dirty="0">
                    <a:solidFill>
                      <a:srgbClr val="FF0000"/>
                    </a:solidFill>
                    <a:latin typeface="나눔스퀘어" panose="020B0600000101010101" pitchFamily="50" charset="-127"/>
                    <a:ea typeface="나눔스퀘어" panose="020B0600000101010101" pitchFamily="50" charset="-127"/>
                  </a:rPr>
                  <a:t>However, how can we define the orientation error?</a:t>
                </a:r>
              </a:p>
            </p:txBody>
          </p:sp>
        </mc:Choice>
        <mc:Fallback>
          <p:sp>
            <p:nvSpPr>
              <p:cNvPr id="40" name="직사각형 39">
                <a:extLst>
                  <a:ext uri="{FF2B5EF4-FFF2-40B4-BE49-F238E27FC236}">
                    <a16:creationId xmlns:a16="http://schemas.microsoft.com/office/drawing/2014/main" id="{29781F7A-74F6-4FB1-B736-C2E246354033}"/>
                  </a:ext>
                </a:extLst>
              </p:cNvPr>
              <p:cNvSpPr>
                <a:spLocks noRot="1" noChangeAspect="1" noMove="1" noResize="1" noEditPoints="1" noAdjustHandles="1" noChangeArrowheads="1" noChangeShapeType="1" noTextEdit="1"/>
              </p:cNvSpPr>
              <p:nvPr/>
            </p:nvSpPr>
            <p:spPr>
              <a:xfrm>
                <a:off x="383828" y="1596446"/>
                <a:ext cx="11234431" cy="3708579"/>
              </a:xfrm>
              <a:prstGeom prst="rect">
                <a:avLst/>
              </a:prstGeom>
              <a:blipFill>
                <a:blip r:embed="rId3"/>
                <a:stretch>
                  <a:fillRect l="-163" r="-163" b="-329"/>
                </a:stretch>
              </a:blipFill>
              <a:ln w="38100">
                <a:noFill/>
                <a:prstDash val="sysDash"/>
              </a:ln>
            </p:spPr>
            <p:txBody>
              <a:bodyPr/>
              <a:lstStyle/>
              <a:p>
                <a:r>
                  <a:rPr lang="ko-KR" altLang="en-US">
                    <a:noFill/>
                  </a:rPr>
                  <a:t> </a:t>
                </a:r>
              </a:p>
            </p:txBody>
          </p:sp>
        </mc:Fallback>
      </mc:AlternateContent>
    </p:spTree>
    <p:extLst>
      <p:ext uri="{BB962C8B-B14F-4D97-AF65-F5344CB8AC3E}">
        <p14:creationId xmlns:p14="http://schemas.microsoft.com/office/powerpoint/2010/main" val="66996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670483DD-A3D0-41A9-A157-30F59FB69952}"/>
              </a:ext>
            </a:extLst>
          </p:cNvPr>
          <p:cNvSpPr/>
          <p:nvPr/>
        </p:nvSpPr>
        <p:spPr>
          <a:xfrm>
            <a:off x="4585447" y="4876800"/>
            <a:ext cx="2873188" cy="5923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5</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1. Numerical IK</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Error in SO(3): matrix exponential/logarithm (Out</a:t>
            </a:r>
            <a:r>
              <a:rPr lang="ko-KR" altLang="en-US" dirty="0">
                <a:solidFill>
                  <a:prstClr val="black"/>
                </a:solidFill>
                <a:latin typeface="나눔스퀘어 ExtraBold" panose="020B0600000101010101" pitchFamily="50" charset="-127"/>
                <a:ea typeface="나눔스퀘어 ExtraBold" panose="020B0600000101010101" pitchFamily="50" charset="-127"/>
              </a:rPr>
              <a:t> </a:t>
            </a:r>
            <a:r>
              <a:rPr lang="en-US" altLang="ko-KR" dirty="0">
                <a:solidFill>
                  <a:prstClr val="black"/>
                </a:solidFill>
                <a:latin typeface="나눔스퀘어 ExtraBold" panose="020B0600000101010101" pitchFamily="50" charset="-127"/>
                <a:ea typeface="나눔스퀘어 ExtraBold" panose="020B0600000101010101" pitchFamily="50" charset="-127"/>
              </a:rPr>
              <a:t>of</a:t>
            </a:r>
            <a:r>
              <a:rPr lang="ko-KR" altLang="en-US" dirty="0">
                <a:solidFill>
                  <a:prstClr val="black"/>
                </a:solidFill>
                <a:latin typeface="나눔스퀘어 ExtraBold" panose="020B0600000101010101" pitchFamily="50" charset="-127"/>
                <a:ea typeface="나눔스퀘어 ExtraBold" panose="020B0600000101010101" pitchFamily="50" charset="-127"/>
              </a:rPr>
              <a:t> </a:t>
            </a:r>
            <a:r>
              <a:rPr lang="en-US" altLang="ko-KR" dirty="0">
                <a:solidFill>
                  <a:prstClr val="black"/>
                </a:solidFill>
                <a:latin typeface="나눔스퀘어 ExtraBold" panose="020B0600000101010101" pitchFamily="50" charset="-127"/>
                <a:ea typeface="나눔스퀘어 ExtraBold" panose="020B0600000101010101" pitchFamily="50" charset="-127"/>
              </a:rPr>
              <a:t>the</a:t>
            </a:r>
            <a:r>
              <a:rPr lang="ko-KR" altLang="en-US" dirty="0">
                <a:solidFill>
                  <a:prstClr val="black"/>
                </a:solidFill>
                <a:latin typeface="나눔스퀘어 ExtraBold" panose="020B0600000101010101" pitchFamily="50" charset="-127"/>
                <a:ea typeface="나눔스퀘어 ExtraBold" panose="020B0600000101010101" pitchFamily="50" charset="-127"/>
              </a:rPr>
              <a:t> </a:t>
            </a:r>
            <a:r>
              <a:rPr lang="en-US" altLang="ko-KR" dirty="0">
                <a:solidFill>
                  <a:prstClr val="black"/>
                </a:solidFill>
                <a:latin typeface="나눔스퀘어 ExtraBold" panose="020B0600000101010101" pitchFamily="50" charset="-127"/>
                <a:ea typeface="나눔스퀘어 ExtraBold" panose="020B0600000101010101" pitchFamily="50" charset="-127"/>
              </a:rPr>
              <a:t>course)</a:t>
            </a:r>
          </a:p>
        </p:txBody>
      </p:sp>
      <mc:AlternateContent xmlns:mc="http://schemas.openxmlformats.org/markup-compatibility/2006">
        <mc:Choice xmlns:a14="http://schemas.microsoft.com/office/drawing/2010/main" Requires="a14">
          <p:sp>
            <p:nvSpPr>
              <p:cNvPr id="40" name="직사각형 39">
                <a:extLst>
                  <a:ext uri="{FF2B5EF4-FFF2-40B4-BE49-F238E27FC236}">
                    <a16:creationId xmlns:a16="http://schemas.microsoft.com/office/drawing/2014/main" id="{29781F7A-74F6-4FB1-B736-C2E246354033}"/>
                  </a:ext>
                </a:extLst>
              </p:cNvPr>
              <p:cNvSpPr/>
              <p:nvPr/>
            </p:nvSpPr>
            <p:spPr>
              <a:xfrm>
                <a:off x="383828" y="1596446"/>
                <a:ext cx="11234431" cy="2003241"/>
              </a:xfrm>
              <a:prstGeom prst="rect">
                <a:avLst/>
              </a:prstGeom>
              <a:ln w="38100">
                <a:noFill/>
                <a:prstDash val="sysDash"/>
              </a:ln>
            </p:spPr>
            <p:txBody>
              <a:bodyPr wrap="square">
                <a:spAutoFit/>
              </a:bodyPr>
              <a:lstStyle/>
              <a:p>
                <a:pPr>
                  <a:lnSpc>
                    <a:spcPct val="150000"/>
                  </a:lnSpc>
                </a:pPr>
                <a:r>
                  <a:rPr lang="en-US" altLang="ko-KR" sz="1400" b="0" dirty="0">
                    <a:latin typeface="나눔스퀘어" panose="020B0600000101010101" pitchFamily="50" charset="-127"/>
                    <a:ea typeface="나눔스퀘어" panose="020B0600000101010101" pitchFamily="50" charset="-127"/>
                  </a:rPr>
                  <a:t>The error between two rotation matrices </a:t>
                </a:r>
                <a14:m>
                  <m:oMath xmlns:m="http://schemas.openxmlformats.org/officeDocument/2006/math">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𝑅</m:t>
                        </m:r>
                      </m:e>
                      <m:sub>
                        <m:r>
                          <a:rPr lang="en-US" altLang="ko-KR" sz="1400" b="0" i="1" smtClean="0">
                            <a:latin typeface="Cambria Math" panose="02040503050406030204" pitchFamily="18" charset="0"/>
                            <a:ea typeface="나눔스퀘어" panose="020B0600000101010101" pitchFamily="50" charset="-127"/>
                          </a:rPr>
                          <m:t>1</m:t>
                        </m:r>
                      </m:sub>
                    </m:sSub>
                  </m:oMath>
                </a14:m>
                <a:r>
                  <a:rPr lang="en-US" altLang="ko-KR" sz="1400" b="0" dirty="0">
                    <a:latin typeface="나눔스퀘어" panose="020B0600000101010101" pitchFamily="50" charset="-127"/>
                    <a:ea typeface="나눔스퀘어" panose="020B0600000101010101" pitchFamily="50" charset="-127"/>
                  </a:rPr>
                  <a:t> and </a:t>
                </a:r>
                <a14:m>
                  <m:oMath xmlns:m="http://schemas.openxmlformats.org/officeDocument/2006/math">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𝑅</m:t>
                        </m:r>
                      </m:e>
                      <m:sub>
                        <m:r>
                          <a:rPr lang="en-US" altLang="ko-KR" sz="1400" b="0" i="1" smtClean="0">
                            <a:latin typeface="Cambria Math" panose="02040503050406030204" pitchFamily="18" charset="0"/>
                            <a:ea typeface="나눔스퀘어" panose="020B0600000101010101" pitchFamily="50" charset="-127"/>
                          </a:rPr>
                          <m:t>2</m:t>
                        </m:r>
                      </m:sub>
                    </m:sSub>
                  </m:oMath>
                </a14:m>
                <a:r>
                  <a:rPr lang="en-US" altLang="ko-KR" sz="1400" b="0" dirty="0">
                    <a:latin typeface="나눔스퀘어" panose="020B0600000101010101" pitchFamily="50" charset="-127"/>
                    <a:ea typeface="나눔스퀘어" panose="020B0600000101010101" pitchFamily="50" charset="-127"/>
                  </a:rPr>
                  <a:t> can be defined as follow:</a:t>
                </a:r>
              </a:p>
              <a:p>
                <a:pPr algn="ctr">
                  <a:lnSpc>
                    <a:spcPct val="150000"/>
                  </a:lnSpc>
                </a:pPr>
                <a14:m>
                  <m:oMathPara xmlns:m="http://schemas.openxmlformats.org/officeDocument/2006/math">
                    <m:oMathParaPr>
                      <m:jc m:val="centerGroup"/>
                    </m:oMathParaPr>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𝑅</m:t>
                          </m:r>
                        </m:e>
                        <m:sup>
                          <m:r>
                            <a:rPr lang="en-US" altLang="ko-KR" sz="1400" b="0" i="1" smtClean="0">
                              <a:latin typeface="Cambria Math" panose="02040503050406030204" pitchFamily="18" charset="0"/>
                              <a:ea typeface="나눔스퀘어" panose="020B0600000101010101" pitchFamily="50" charset="-127"/>
                            </a:rPr>
                            <m:t>𝑒𝑟𝑟</m:t>
                          </m:r>
                        </m:sup>
                      </m:sSup>
                      <m:r>
                        <a:rPr lang="en-US" altLang="ko-KR" sz="1400" b="0" i="1" smtClean="0">
                          <a:latin typeface="Cambria Math" panose="02040503050406030204" pitchFamily="18" charset="0"/>
                          <a:ea typeface="나눔스퀘어" panose="020B0600000101010101" pitchFamily="50" charset="-127"/>
                        </a:rPr>
                        <m:t>=</m:t>
                      </m:r>
                      <m:sSubSup>
                        <m:sSubSupPr>
                          <m:ctrlPr>
                            <a:rPr lang="en-US" altLang="ko-KR" sz="1400" b="0" i="1" smtClean="0">
                              <a:latin typeface="Cambria Math" panose="02040503050406030204" pitchFamily="18" charset="0"/>
                              <a:ea typeface="나눔스퀘어" panose="020B0600000101010101" pitchFamily="50" charset="-127"/>
                            </a:rPr>
                          </m:ctrlPr>
                        </m:sSubSupPr>
                        <m:e>
                          <m:r>
                            <a:rPr lang="en-US" altLang="ko-KR" sz="1400" b="0" i="1" smtClean="0">
                              <a:latin typeface="Cambria Math" panose="02040503050406030204" pitchFamily="18" charset="0"/>
                              <a:ea typeface="나눔스퀘어" panose="020B0600000101010101" pitchFamily="50" charset="-127"/>
                            </a:rPr>
                            <m:t>𝑅</m:t>
                          </m:r>
                        </m:e>
                        <m:sub>
                          <m:r>
                            <a:rPr lang="en-US" altLang="ko-KR" sz="1400" b="0" i="1" smtClean="0">
                              <a:latin typeface="Cambria Math" panose="02040503050406030204" pitchFamily="18" charset="0"/>
                              <a:ea typeface="나눔스퀘어" panose="020B0600000101010101" pitchFamily="50" charset="-127"/>
                            </a:rPr>
                            <m:t>1</m:t>
                          </m:r>
                        </m:sub>
                        <m:sup>
                          <m:r>
                            <a:rPr lang="en-US" altLang="ko-KR" sz="1400" b="0" i="1" smtClean="0">
                              <a:latin typeface="Cambria Math" panose="02040503050406030204" pitchFamily="18" charset="0"/>
                              <a:ea typeface="나눔스퀘어" panose="020B0600000101010101" pitchFamily="50" charset="-127"/>
                            </a:rPr>
                            <m:t>⊤</m:t>
                          </m:r>
                        </m:sup>
                      </m:sSubSup>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𝑅</m:t>
                          </m:r>
                        </m:e>
                        <m:sub>
                          <m:r>
                            <a:rPr lang="en-US" altLang="ko-KR" sz="1400" b="0" i="1" smtClean="0">
                              <a:latin typeface="Cambria Math" panose="02040503050406030204" pitchFamily="18" charset="0"/>
                              <a:ea typeface="나눔스퀘어" panose="020B0600000101010101" pitchFamily="50" charset="-127"/>
                            </a:rPr>
                            <m:t>2</m:t>
                          </m:r>
                        </m:sub>
                      </m:sSub>
                    </m:oMath>
                  </m:oMathPara>
                </a14:m>
                <a:endParaRPr lang="en-US" altLang="ko-KR" sz="1400" b="0" dirty="0">
                  <a:latin typeface="나눔스퀘어" panose="020B0600000101010101" pitchFamily="50" charset="-127"/>
                  <a:ea typeface="나눔스퀘어" panose="020B0600000101010101" pitchFamily="50" charset="-127"/>
                </a:endParaRPr>
              </a:p>
              <a:p>
                <a:pPr>
                  <a:lnSpc>
                    <a:spcPct val="150000"/>
                  </a:lnSpc>
                </a:pPr>
                <a:r>
                  <a:rPr lang="en-US" altLang="ko-KR" sz="1400" b="0" dirty="0">
                    <a:latin typeface="나눔스퀘어" panose="020B0600000101010101" pitchFamily="50" charset="-127"/>
                    <a:ea typeface="나눔스퀘어" panose="020B0600000101010101" pitchFamily="50" charset="-127"/>
                  </a:rPr>
                  <a:t>Also, this error matrix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𝑅</m:t>
                        </m:r>
                      </m:e>
                      <m:sup>
                        <m:r>
                          <a:rPr lang="en-US" altLang="ko-KR" sz="1400" b="0" i="1" smtClean="0">
                            <a:latin typeface="Cambria Math" panose="02040503050406030204" pitchFamily="18" charset="0"/>
                            <a:ea typeface="나눔스퀘어" panose="020B0600000101010101" pitchFamily="50" charset="-127"/>
                          </a:rPr>
                          <m:t>𝑒𝑟𝑟</m:t>
                        </m:r>
                      </m:sup>
                    </m:sSup>
                  </m:oMath>
                </a14:m>
                <a:r>
                  <a:rPr lang="en-US" altLang="ko-KR" sz="1400" b="0" dirty="0">
                    <a:latin typeface="나눔스퀘어" panose="020B0600000101010101" pitchFamily="50" charset="-127"/>
                    <a:ea typeface="나눔스퀘어" panose="020B0600000101010101" pitchFamily="50" charset="-127"/>
                  </a:rPr>
                  <a:t> can be mapped into error vector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𝝃</m:t>
                        </m:r>
                      </m:e>
                      <m:sup>
                        <m:r>
                          <a:rPr lang="en-US" altLang="ko-KR" sz="1400" b="0" i="1" smtClean="0">
                            <a:latin typeface="Cambria Math" panose="02040503050406030204" pitchFamily="18" charset="0"/>
                            <a:ea typeface="나눔스퀘어" panose="020B0600000101010101" pitchFamily="50" charset="-127"/>
                          </a:rPr>
                          <m:t>𝑒𝑟𝑟</m:t>
                        </m:r>
                      </m:sup>
                    </m:sSup>
                    <m:r>
                      <a:rPr lang="en-US" altLang="ko-KR" sz="1400" b="0" i="1" smtClean="0">
                        <a:latin typeface="Cambria Math" panose="02040503050406030204" pitchFamily="18" charset="0"/>
                        <a:ea typeface="나눔스퀘어" panose="020B0600000101010101" pitchFamily="50" charset="-127"/>
                      </a:rPr>
                      <m:t>∈</m:t>
                    </m:r>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ℝ</m:t>
                        </m:r>
                      </m:e>
                      <m:sup>
                        <m:r>
                          <a:rPr lang="en-US" altLang="ko-KR" sz="1400" b="0" i="1" smtClean="0">
                            <a:latin typeface="Cambria Math" panose="02040503050406030204" pitchFamily="18" charset="0"/>
                            <a:ea typeface="나눔스퀘어" panose="020B0600000101010101" pitchFamily="50" charset="-127"/>
                          </a:rPr>
                          <m:t>3×1</m:t>
                        </m:r>
                      </m:sup>
                    </m:sSup>
                  </m:oMath>
                </a14:m>
                <a:endParaRPr lang="en-US" altLang="ko-KR" sz="1400" b="0" dirty="0">
                  <a:latin typeface="나눔스퀘어" panose="020B0600000101010101" pitchFamily="50" charset="-127"/>
                  <a:ea typeface="나눔스퀘어" panose="020B0600000101010101" pitchFamily="50" charset="-127"/>
                </a:endParaRPr>
              </a:p>
              <a:p>
                <a:pPr algn="ctr">
                  <a:lnSpc>
                    <a:spcPct val="150000"/>
                  </a:lnSpc>
                </a:pP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𝝃</m:t>
                        </m:r>
                      </m:e>
                      <m:sup>
                        <m:r>
                          <a:rPr lang="en-US" altLang="ko-KR" sz="1400" b="0" i="1" smtClean="0">
                            <a:latin typeface="Cambria Math" panose="02040503050406030204" pitchFamily="18" charset="0"/>
                            <a:ea typeface="나눔스퀘어" panose="020B0600000101010101" pitchFamily="50" charset="-127"/>
                          </a:rPr>
                          <m:t>𝑒𝑟𝑟</m:t>
                        </m:r>
                      </m:sup>
                    </m:sSup>
                    <m:r>
                      <a:rPr lang="en-US" altLang="ko-KR" sz="1400" b="0" i="1" smtClean="0">
                        <a:latin typeface="Cambria Math" panose="02040503050406030204" pitchFamily="18" charset="0"/>
                        <a:ea typeface="나눔스퀘어" panose="020B0600000101010101" pitchFamily="50" charset="-127"/>
                      </a:rPr>
                      <m:t>=</m:t>
                    </m:r>
                    <m:func>
                      <m:funcPr>
                        <m:ctrlPr>
                          <a:rPr lang="en-US" altLang="ko-KR" sz="1400" b="0" i="1" smtClean="0">
                            <a:latin typeface="Cambria Math" panose="02040503050406030204" pitchFamily="18" charset="0"/>
                            <a:ea typeface="나눔스퀘어" panose="020B0600000101010101" pitchFamily="50" charset="-127"/>
                          </a:rPr>
                        </m:ctrlPr>
                      </m:funcPr>
                      <m:fName>
                        <m:r>
                          <m:rPr>
                            <m:sty m:val="p"/>
                          </m:rPr>
                          <a:rPr lang="en-US" altLang="ko-KR" sz="1400" b="0" i="0" smtClean="0">
                            <a:latin typeface="Cambria Math" panose="02040503050406030204" pitchFamily="18" charset="0"/>
                            <a:ea typeface="나눔스퀘어" panose="020B0600000101010101" pitchFamily="50" charset="-127"/>
                          </a:rPr>
                          <m:t>log</m:t>
                        </m:r>
                      </m:fName>
                      <m:e>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𝑅</m:t>
                                </m:r>
                              </m:e>
                              <m:sup>
                                <m:r>
                                  <a:rPr lang="en-US" altLang="ko-KR" sz="1400" b="0" i="1" smtClean="0">
                                    <a:latin typeface="Cambria Math" panose="02040503050406030204" pitchFamily="18" charset="0"/>
                                    <a:ea typeface="나눔스퀘어" panose="020B0600000101010101" pitchFamily="50" charset="-127"/>
                                  </a:rPr>
                                  <m:t>𝑒𝑟𝑟</m:t>
                                </m:r>
                              </m:sup>
                            </m:sSup>
                          </m:e>
                        </m:d>
                      </m:e>
                    </m:func>
                  </m:oMath>
                </a14:m>
                <a:r>
                  <a:rPr lang="en-US" altLang="ko-KR" sz="1400" b="0" dirty="0">
                    <a:latin typeface="나눔스퀘어" panose="020B0600000101010101" pitchFamily="50" charset="-127"/>
                    <a:ea typeface="나눔스퀘어" panose="020B0600000101010101" pitchFamily="50" charset="-127"/>
                  </a:rPr>
                  <a:t>   and   </a:t>
                </a:r>
                <a14:m>
                  <m:oMath xmlns:m="http://schemas.openxmlformats.org/officeDocument/2006/math">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0" i="1" smtClean="0">
                            <a:latin typeface="Cambria Math" panose="02040503050406030204" pitchFamily="18" charset="0"/>
                            <a:ea typeface="나눔스퀘어" panose="020B0600000101010101" pitchFamily="50" charset="-127"/>
                          </a:rPr>
                          <m:t>𝑅</m:t>
                        </m:r>
                      </m:e>
                      <m:sup>
                        <m:r>
                          <a:rPr lang="en-US" altLang="ko-KR" sz="1400" b="0" i="1" smtClean="0">
                            <a:latin typeface="Cambria Math" panose="02040503050406030204" pitchFamily="18" charset="0"/>
                            <a:ea typeface="나눔스퀘어" panose="020B0600000101010101" pitchFamily="50" charset="-127"/>
                          </a:rPr>
                          <m:t>𝑒𝑟𝑟</m:t>
                        </m:r>
                      </m:sup>
                    </m:sSup>
                    <m:r>
                      <a:rPr lang="en-US" altLang="ko-KR" sz="1400" b="0" i="1" smtClean="0">
                        <a:latin typeface="Cambria Math" panose="02040503050406030204" pitchFamily="18" charset="0"/>
                        <a:ea typeface="나눔스퀘어" panose="020B0600000101010101" pitchFamily="50" charset="-127"/>
                      </a:rPr>
                      <m:t>=</m:t>
                    </m:r>
                    <m:func>
                      <m:funcPr>
                        <m:ctrlPr>
                          <a:rPr lang="en-US" altLang="ko-KR" sz="1400" b="0" i="1" smtClean="0">
                            <a:latin typeface="Cambria Math" panose="02040503050406030204" pitchFamily="18" charset="0"/>
                            <a:ea typeface="나눔스퀘어" panose="020B0600000101010101" pitchFamily="50" charset="-127"/>
                          </a:rPr>
                        </m:ctrlPr>
                      </m:funcPr>
                      <m:fName>
                        <m:r>
                          <m:rPr>
                            <m:sty m:val="p"/>
                          </m:rPr>
                          <a:rPr lang="en-US" altLang="ko-KR" sz="1400" b="0" i="0" smtClean="0">
                            <a:latin typeface="Cambria Math" panose="02040503050406030204" pitchFamily="18" charset="0"/>
                            <a:ea typeface="나눔스퀘어" panose="020B0600000101010101" pitchFamily="50" charset="-127"/>
                          </a:rPr>
                          <m:t>exp</m:t>
                        </m:r>
                      </m:fName>
                      <m:e>
                        <m:d>
                          <m:dPr>
                            <m:ctrlPr>
                              <a:rPr lang="en-US" altLang="ko-KR" sz="1400" b="0" i="1" smtClean="0">
                                <a:latin typeface="Cambria Math" panose="02040503050406030204" pitchFamily="18" charset="0"/>
                                <a:ea typeface="나눔스퀘어" panose="020B0600000101010101" pitchFamily="50" charset="-127"/>
                              </a:rPr>
                            </m:ctrlPr>
                          </m:dPr>
                          <m:e>
                            <m:sSup>
                              <m:sSupPr>
                                <m:ctrlPr>
                                  <a:rPr lang="en-US" altLang="ko-KR" sz="1400" b="0" i="1" smtClean="0">
                                    <a:latin typeface="Cambria Math" panose="02040503050406030204" pitchFamily="18" charset="0"/>
                                    <a:ea typeface="나눔스퀘어" panose="020B0600000101010101" pitchFamily="50" charset="-127"/>
                                  </a:rPr>
                                </m:ctrlPr>
                              </m:sSupPr>
                              <m:e>
                                <m:r>
                                  <a:rPr lang="en-US" altLang="ko-KR" sz="1400" b="1" i="1" smtClean="0">
                                    <a:latin typeface="Cambria Math" panose="02040503050406030204" pitchFamily="18" charset="0"/>
                                    <a:ea typeface="나눔스퀘어" panose="020B0600000101010101" pitchFamily="50" charset="-127"/>
                                  </a:rPr>
                                  <m:t>𝝃</m:t>
                                </m:r>
                              </m:e>
                              <m:sup>
                                <m:r>
                                  <a:rPr lang="en-US" altLang="ko-KR" sz="1400" b="0" i="1" smtClean="0">
                                    <a:latin typeface="Cambria Math" panose="02040503050406030204" pitchFamily="18" charset="0"/>
                                    <a:ea typeface="나눔스퀘어" panose="020B0600000101010101" pitchFamily="50" charset="-127"/>
                                  </a:rPr>
                                  <m:t>𝑒𝑟𝑟</m:t>
                                </m:r>
                              </m:sup>
                            </m:sSup>
                          </m:e>
                        </m:d>
                      </m:e>
                    </m:func>
                  </m:oMath>
                </a14:m>
                <a:endParaRPr lang="en-US" altLang="ko-KR" sz="1400" b="0" dirty="0">
                  <a:latin typeface="나눔스퀘어" panose="020B0600000101010101" pitchFamily="50" charset="-127"/>
                  <a:ea typeface="나눔스퀘어" panose="020B0600000101010101" pitchFamily="50" charset="-127"/>
                </a:endParaRPr>
              </a:p>
              <a:p>
                <a:pPr>
                  <a:lnSpc>
                    <a:spcPct val="150000"/>
                  </a:lnSpc>
                </a:pPr>
                <a:endParaRPr lang="en-US" altLang="ko-KR" sz="140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For more details, please refer [1], [2] or take an advanced robotics lecture. (The python code will be provided!)</a:t>
                </a:r>
                <a:endParaRPr lang="en-US" altLang="ko-KR" sz="1400" b="0" dirty="0">
                  <a:latin typeface="나눔스퀘어" panose="020B0600000101010101" pitchFamily="50" charset="-127"/>
                  <a:ea typeface="나눔스퀘어" panose="020B0600000101010101" pitchFamily="50" charset="-127"/>
                </a:endParaRPr>
              </a:p>
            </p:txBody>
          </p:sp>
        </mc:Choice>
        <mc:Fallback>
          <p:sp>
            <p:nvSpPr>
              <p:cNvPr id="40" name="직사각형 39">
                <a:extLst>
                  <a:ext uri="{FF2B5EF4-FFF2-40B4-BE49-F238E27FC236}">
                    <a16:creationId xmlns:a16="http://schemas.microsoft.com/office/drawing/2014/main" id="{29781F7A-74F6-4FB1-B736-C2E246354033}"/>
                  </a:ext>
                </a:extLst>
              </p:cNvPr>
              <p:cNvSpPr>
                <a:spLocks noRot="1" noChangeAspect="1" noMove="1" noResize="1" noEditPoints="1" noAdjustHandles="1" noChangeArrowheads="1" noChangeShapeType="1" noTextEdit="1"/>
              </p:cNvSpPr>
              <p:nvPr/>
            </p:nvSpPr>
            <p:spPr>
              <a:xfrm>
                <a:off x="383828" y="1596446"/>
                <a:ext cx="11234431" cy="2003241"/>
              </a:xfrm>
              <a:prstGeom prst="rect">
                <a:avLst/>
              </a:prstGeom>
              <a:blipFill>
                <a:blip r:embed="rId3"/>
                <a:stretch>
                  <a:fillRect l="-163" b="-2134"/>
                </a:stretch>
              </a:blipFill>
              <a:ln w="38100">
                <a:noFill/>
                <a:prstDash val="sysDash"/>
              </a:ln>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64FF966-4D2B-47F8-B5AA-372782A89A53}"/>
              </a:ext>
            </a:extLst>
          </p:cNvPr>
          <p:cNvSpPr/>
          <p:nvPr/>
        </p:nvSpPr>
        <p:spPr>
          <a:xfrm>
            <a:off x="238417" y="6492875"/>
            <a:ext cx="9882735" cy="338554"/>
          </a:xfrm>
          <a:prstGeom prst="rect">
            <a:avLst/>
          </a:prstGeom>
        </p:spPr>
        <p:txBody>
          <a:bodyPr wrap="square">
            <a:spAutoFit/>
          </a:bodyPr>
          <a:lstStyle/>
          <a:p>
            <a:r>
              <a:rPr lang="en-US" altLang="ko-KR" sz="800" dirty="0">
                <a:latin typeface="나눔스퀘어" panose="020B0600000101010101" pitchFamily="50" charset="-127"/>
                <a:ea typeface="나눔스퀘어" panose="020B0600000101010101" pitchFamily="50" charset="-127"/>
              </a:rPr>
              <a:t>[1] Lynch, Kevin M., and Frank C. Park. Modern robotics. Cambridge University Press, 2017.</a:t>
            </a:r>
          </a:p>
          <a:p>
            <a:r>
              <a:rPr lang="en-US" altLang="ko-KR" sz="800" dirty="0">
                <a:latin typeface="나눔스퀘어" panose="020B0600000101010101" pitchFamily="50" charset="-127"/>
                <a:ea typeface="나눔스퀘어" panose="020B0600000101010101" pitchFamily="50" charset="-127"/>
              </a:rPr>
              <a:t>[2] Murray, Richard M., </a:t>
            </a:r>
            <a:r>
              <a:rPr lang="en-US" altLang="ko-KR" sz="800" dirty="0" err="1">
                <a:latin typeface="나눔스퀘어" panose="020B0600000101010101" pitchFamily="50" charset="-127"/>
                <a:ea typeface="나눔스퀘어" panose="020B0600000101010101" pitchFamily="50" charset="-127"/>
              </a:rPr>
              <a:t>Zexiang</a:t>
            </a:r>
            <a:r>
              <a:rPr lang="en-US" altLang="ko-KR" sz="800" dirty="0">
                <a:latin typeface="나눔스퀘어" panose="020B0600000101010101" pitchFamily="50" charset="-127"/>
                <a:ea typeface="나눔스퀘어" panose="020B0600000101010101" pitchFamily="50" charset="-127"/>
              </a:rPr>
              <a:t> Li, and S. Shankar Sastry. A mathematical introduction to robotic manipulation. CRC press, 2017.</a:t>
            </a:r>
            <a:endParaRPr lang="ko-KR" altLang="en-US" sz="800" dirty="0">
              <a:latin typeface="나눔스퀘어" panose="020B0600000101010101" pitchFamily="50" charset="-127"/>
              <a:ea typeface="나눔스퀘어" panose="020B0600000101010101" pitchFamily="50" charset="-127"/>
            </a:endParaRPr>
          </a:p>
        </p:txBody>
      </p:sp>
      <mc:AlternateContent xmlns:mc="http://schemas.openxmlformats.org/markup-compatibility/2006">
        <mc:Choice xmlns:a14="http://schemas.microsoft.com/office/drawing/2010/main" Requires="a14">
          <p:sp>
            <p:nvSpPr>
              <p:cNvPr id="7" name="직사각형 6">
                <a:extLst>
                  <a:ext uri="{FF2B5EF4-FFF2-40B4-BE49-F238E27FC236}">
                    <a16:creationId xmlns:a16="http://schemas.microsoft.com/office/drawing/2014/main" id="{56EBFB67-DB58-4EAD-9B9D-51E44DD16E4F}"/>
                  </a:ext>
                </a:extLst>
              </p:cNvPr>
              <p:cNvSpPr/>
              <p:nvPr/>
            </p:nvSpPr>
            <p:spPr>
              <a:xfrm>
                <a:off x="383828" y="4446405"/>
                <a:ext cx="11234431" cy="1022780"/>
              </a:xfrm>
              <a:prstGeom prst="rect">
                <a:avLst/>
              </a:prstGeom>
              <a:ln w="38100">
                <a:noFill/>
                <a:prstDash val="sysDash"/>
              </a:ln>
            </p:spPr>
            <p:txBody>
              <a:bodyPr wrap="square">
                <a:spAutoFit/>
              </a:bodyPr>
              <a:lstStyle/>
              <a:p>
                <a:pPr algn="just">
                  <a:lnSpc>
                    <a:spcPct val="150000"/>
                  </a:lnSpc>
                </a:pPr>
                <a:r>
                  <a:rPr lang="en-US" altLang="ko-KR" sz="1400" b="0" dirty="0">
                    <a:latin typeface="나눔스퀘어" panose="020B0600000101010101" pitchFamily="50" charset="-127"/>
                    <a:ea typeface="나눔스퀘어" panose="020B0600000101010101" pitchFamily="50" charset="-127"/>
                  </a:rPr>
                  <a:t>Therefore, the numerical IK can be formulated as follow:</a:t>
                </a:r>
              </a:p>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r>
                                <a:rPr lang="en-US" altLang="ko-KR" sz="1400" i="1">
                                  <a:latin typeface="Cambria Math" panose="02040503050406030204" pitchFamily="18" charset="0"/>
                                  <a:ea typeface="나눔스퀘어" panose="020B0600000101010101" pitchFamily="50" charset="-127"/>
                                </a:rPr>
                                <m:t>+1</m:t>
                              </m:r>
                            </m:e>
                          </m:d>
                        </m:sup>
                      </m:sSup>
                      <m:r>
                        <a:rPr lang="en-US" altLang="ko-KR" sz="1400" i="1">
                          <a:latin typeface="Cambria Math" panose="02040503050406030204" pitchFamily="18" charset="0"/>
                          <a:ea typeface="나눔스퀘어" panose="020B0600000101010101" pitchFamily="50" charset="-127"/>
                        </a:rPr>
                        <m:t>←</m:t>
                      </m:r>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𝜅</m:t>
                      </m:r>
                      <m:sSubSup>
                        <m:sSubSupPr>
                          <m:ctrlPr>
                            <a:rPr lang="en-US" altLang="ko-KR" sz="1400" b="0" i="1" smtClean="0">
                              <a:latin typeface="Cambria Math" panose="02040503050406030204" pitchFamily="18" charset="0"/>
                              <a:ea typeface="나눔스퀘어" panose="020B0600000101010101" pitchFamily="50" charset="-127"/>
                            </a:rPr>
                          </m:ctrlPr>
                        </m:sSubSupPr>
                        <m:e>
                          <m:r>
                            <a:rPr lang="en-US" altLang="ko-KR" sz="1400" i="1">
                              <a:latin typeface="Cambria Math" panose="02040503050406030204" pitchFamily="18" charset="0"/>
                              <a:ea typeface="나눔스퀘어" panose="020B0600000101010101" pitchFamily="50" charset="-127"/>
                            </a:rPr>
                            <m:t>𝐽</m:t>
                          </m:r>
                        </m:e>
                        <m:sub>
                          <m:r>
                            <a:rPr lang="en-US" altLang="ko-KR" sz="1400" b="0" i="1" smtClean="0">
                              <a:latin typeface="Cambria Math" panose="02040503050406030204" pitchFamily="18" charset="0"/>
                              <a:ea typeface="나눔스퀘어" panose="020B0600000101010101" pitchFamily="50" charset="-127"/>
                            </a:rPr>
                            <m:t>𝑟</m:t>
                          </m:r>
                        </m:sub>
                        <m:sup>
                          <m:r>
                            <a:rPr lang="en-US" altLang="ko-KR" sz="1400" i="1">
                              <a:latin typeface="Cambria Math" panose="02040503050406030204" pitchFamily="18" charset="0"/>
                              <a:ea typeface="나눔스퀘어" panose="020B0600000101010101" pitchFamily="50" charset="-127"/>
                            </a:rPr>
                            <m:t>+</m:t>
                          </m:r>
                        </m:sup>
                      </m:sSubSup>
                      <m:d>
                        <m:dPr>
                          <m:ctrlPr>
                            <a:rPr lang="en-US" altLang="ko-KR" sz="1400" i="1">
                              <a:latin typeface="Cambria Math" panose="02040503050406030204" pitchFamily="18" charset="0"/>
                              <a:ea typeface="나눔스퀘어" panose="020B0600000101010101" pitchFamily="50" charset="-127"/>
                            </a:rPr>
                          </m:ctrlPr>
                        </m:d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𝒒</m:t>
                              </m:r>
                            </m:e>
                            <m:sup>
                              <m:d>
                                <m:dPr>
                                  <m:ctrlPr>
                                    <a:rPr lang="en-US" altLang="ko-KR" sz="1400" i="1">
                                      <a:latin typeface="Cambria Math" panose="02040503050406030204" pitchFamily="18" charset="0"/>
                                      <a:ea typeface="나눔스퀘어" panose="020B0600000101010101" pitchFamily="50" charset="-127"/>
                                    </a:rPr>
                                  </m:ctrlPr>
                                </m:dPr>
                                <m:e>
                                  <m:r>
                                    <a:rPr lang="en-US" altLang="ko-KR" sz="1400" i="1">
                                      <a:latin typeface="Cambria Math" panose="02040503050406030204" pitchFamily="18" charset="0"/>
                                      <a:ea typeface="나눔스퀘어" panose="020B0600000101010101" pitchFamily="50" charset="-127"/>
                                    </a:rPr>
                                    <m:t>𝑘</m:t>
                                  </m:r>
                                </m:e>
                              </m:d>
                            </m:sup>
                          </m:sSup>
                        </m:e>
                      </m:d>
                      <m:r>
                        <a:rPr lang="en-US" altLang="ko-KR" sz="1400" i="1">
                          <a:latin typeface="Cambria Math" panose="02040503050406030204" pitchFamily="18" charset="0"/>
                          <a:ea typeface="나눔스퀘어" panose="020B0600000101010101" pitchFamily="50" charset="-127"/>
                        </a:rPr>
                        <m:t>⋅</m:t>
                      </m:r>
                      <m:d>
                        <m:dPr>
                          <m:begChr m:val="["/>
                          <m:endChr m:val="]"/>
                          <m:ctrlPr>
                            <a:rPr lang="en-US" altLang="ko-KR" sz="1400" i="1">
                              <a:latin typeface="Cambria Math" panose="02040503050406030204" pitchFamily="18" charset="0"/>
                              <a:ea typeface="나눔스퀘어" panose="020B0600000101010101" pitchFamily="50" charset="-127"/>
                            </a:rPr>
                          </m:ctrlPr>
                        </m:dPr>
                        <m:e>
                          <m:eqArr>
                            <m:eqArrPr>
                              <m:ctrlPr>
                                <a:rPr lang="en-US" altLang="ko-KR" sz="1400" i="1">
                                  <a:latin typeface="Cambria Math" panose="02040503050406030204" pitchFamily="18" charset="0"/>
                                  <a:ea typeface="나눔스퀘어" panose="020B0600000101010101" pitchFamily="50" charset="-127"/>
                                </a:rPr>
                              </m:ctrlPr>
                            </m:eqArrPr>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𝒓</m:t>
                                  </m:r>
                                </m:e>
                                <m:sup>
                                  <m:r>
                                    <a:rPr lang="en-US" altLang="ko-KR" sz="1400" i="1">
                                      <a:latin typeface="Cambria Math" panose="02040503050406030204" pitchFamily="18" charset="0"/>
                                      <a:ea typeface="나눔스퀘어" panose="020B0600000101010101" pitchFamily="50" charset="-127"/>
                                    </a:rPr>
                                    <m:t>𝑒𝑟𝑟</m:t>
                                  </m:r>
                                </m:sup>
                              </m:sSup>
                            </m:e>
                            <m:e>
                              <m:sSup>
                                <m:sSupPr>
                                  <m:ctrlPr>
                                    <a:rPr lang="en-US" altLang="ko-KR" sz="1400" i="1">
                                      <a:latin typeface="Cambria Math" panose="02040503050406030204" pitchFamily="18" charset="0"/>
                                      <a:ea typeface="나눔스퀘어" panose="020B0600000101010101" pitchFamily="50" charset="-127"/>
                                    </a:rPr>
                                  </m:ctrlPr>
                                </m:sSupPr>
                                <m:e>
                                  <m:r>
                                    <a:rPr lang="en-US" altLang="ko-KR" sz="1400" b="1" i="1">
                                      <a:latin typeface="Cambria Math" panose="02040503050406030204" pitchFamily="18" charset="0"/>
                                      <a:ea typeface="나눔스퀘어" panose="020B0600000101010101" pitchFamily="50" charset="-127"/>
                                    </a:rPr>
                                    <m:t>𝝃</m:t>
                                  </m:r>
                                </m:e>
                                <m:sup>
                                  <m:r>
                                    <a:rPr lang="en-US" altLang="ko-KR" sz="1400" i="1">
                                      <a:latin typeface="Cambria Math" panose="02040503050406030204" pitchFamily="18" charset="0"/>
                                      <a:ea typeface="나눔스퀘어" panose="020B0600000101010101" pitchFamily="50" charset="-127"/>
                                    </a:rPr>
                                    <m:t>𝑒𝑟𝑟</m:t>
                                  </m:r>
                                </m:sup>
                              </m:sSup>
                            </m:e>
                          </m:eqArr>
                        </m:e>
                      </m:d>
                    </m:oMath>
                  </m:oMathPara>
                </a14:m>
                <a:endParaRPr lang="en-US" altLang="ko-KR" sz="1400" b="0" dirty="0">
                  <a:latin typeface="나눔스퀘어" panose="020B0600000101010101" pitchFamily="50" charset="-127"/>
                  <a:ea typeface="나눔스퀘어" panose="020B0600000101010101" pitchFamily="50" charset="-127"/>
                </a:endParaRPr>
              </a:p>
            </p:txBody>
          </p:sp>
        </mc:Choice>
        <mc:Fallback>
          <p:sp>
            <p:nvSpPr>
              <p:cNvPr id="7" name="직사각형 6">
                <a:extLst>
                  <a:ext uri="{FF2B5EF4-FFF2-40B4-BE49-F238E27FC236}">
                    <a16:creationId xmlns:a16="http://schemas.microsoft.com/office/drawing/2014/main" id="{56EBFB67-DB58-4EAD-9B9D-51E44DD16E4F}"/>
                  </a:ext>
                </a:extLst>
              </p:cNvPr>
              <p:cNvSpPr>
                <a:spLocks noRot="1" noChangeAspect="1" noMove="1" noResize="1" noEditPoints="1" noAdjustHandles="1" noChangeArrowheads="1" noChangeShapeType="1" noTextEdit="1"/>
              </p:cNvSpPr>
              <p:nvPr/>
            </p:nvSpPr>
            <p:spPr>
              <a:xfrm>
                <a:off x="383828" y="4446405"/>
                <a:ext cx="11234431" cy="1022780"/>
              </a:xfrm>
              <a:prstGeom prst="rect">
                <a:avLst/>
              </a:prstGeom>
              <a:blipFill>
                <a:blip r:embed="rId4"/>
                <a:stretch>
                  <a:fillRect l="-163"/>
                </a:stretch>
              </a:blipFill>
              <a:ln w="38100">
                <a:noFill/>
                <a:prstDash val="sysDash"/>
              </a:ln>
            </p:spPr>
            <p:txBody>
              <a:bodyPr/>
              <a:lstStyle/>
              <a:p>
                <a:r>
                  <a:rPr lang="ko-KR" altLang="en-US">
                    <a:noFill/>
                  </a:rPr>
                  <a:t> </a:t>
                </a:r>
              </a:p>
            </p:txBody>
          </p:sp>
        </mc:Fallback>
      </mc:AlternateContent>
    </p:spTree>
    <p:extLst>
      <p:ext uri="{BB962C8B-B14F-4D97-AF65-F5344CB8AC3E}">
        <p14:creationId xmlns:p14="http://schemas.microsoft.com/office/powerpoint/2010/main" val="176856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6</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1. Numerical IK</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3255843"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Example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795ECB4-A6C7-465A-9F36-DD1620DDB79E}"/>
                  </a:ext>
                </a:extLst>
              </p:cNvPr>
              <p:cNvSpPr txBox="1"/>
              <p:nvPr/>
            </p:nvSpPr>
            <p:spPr>
              <a:xfrm>
                <a:off x="2795881" y="1857039"/>
                <a:ext cx="3453831" cy="2628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ko-KR" sz="1600" b="0" i="1" smtClean="0">
                              <a:latin typeface="Cambria Math" panose="02040503050406030204" pitchFamily="18" charset="0"/>
                            </a:rPr>
                          </m:ctrlPr>
                        </m:sSupPr>
                        <m:e>
                          <m:r>
                            <a:rPr lang="en-US" altLang="ko-KR" sz="1600" b="1" i="1" smtClean="0">
                              <a:latin typeface="Cambria Math" panose="02040503050406030204" pitchFamily="18" charset="0"/>
                            </a:rPr>
                            <m:t>𝒒</m:t>
                          </m:r>
                        </m:e>
                        <m:sup>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0</m:t>
                              </m:r>
                            </m:e>
                          </m:d>
                        </m:sup>
                      </m:sSup>
                      <m:r>
                        <a:rPr lang="en-US" altLang="ko-KR" sz="1600" b="0" i="1" smtClean="0">
                          <a:latin typeface="Cambria Math" panose="02040503050406030204" pitchFamily="18" charset="0"/>
                        </a:rPr>
                        <m:t>=</m:t>
                      </m:r>
                      <m:sSup>
                        <m:sSupPr>
                          <m:ctrlPr>
                            <a:rPr lang="en-US" altLang="ko-KR" sz="1600" b="0" i="1" smtClean="0">
                              <a:latin typeface="Cambria Math" panose="02040503050406030204" pitchFamily="18" charset="0"/>
                            </a:rPr>
                          </m:ctrlPr>
                        </m:sSupPr>
                        <m:e>
                          <m:d>
                            <m:dPr>
                              <m:begChr m:val="["/>
                              <m:endChr m:val="]"/>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0 </m:t>
                              </m:r>
                              <m:f>
                                <m:fPr>
                                  <m:type m:val="lin"/>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𝜋</m:t>
                                  </m:r>
                                </m:num>
                                <m:den>
                                  <m:r>
                                    <a:rPr lang="en-US" altLang="ko-KR" sz="1600" b="0" i="1" smtClean="0">
                                      <a:latin typeface="Cambria Math" panose="02040503050406030204" pitchFamily="18" charset="0"/>
                                    </a:rPr>
                                    <m:t>6</m:t>
                                  </m:r>
                                </m:den>
                              </m:f>
                              <m:r>
                                <a:rPr lang="en-US" altLang="ko-KR" sz="1600" b="0" i="1" smtClean="0">
                                  <a:latin typeface="Cambria Math" panose="02040503050406030204" pitchFamily="18" charset="0"/>
                                </a:rPr>
                                <m:t>  −</m:t>
                              </m:r>
                              <m:f>
                                <m:fPr>
                                  <m:type m:val="lin"/>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𝜋</m:t>
                                  </m:r>
                                </m:num>
                                <m:den>
                                  <m:r>
                                    <a:rPr lang="en-US" altLang="ko-KR" sz="1600" b="0" i="1" smtClean="0">
                                      <a:latin typeface="Cambria Math" panose="02040503050406030204" pitchFamily="18" charset="0"/>
                                    </a:rPr>
                                    <m:t>3</m:t>
                                  </m:r>
                                </m:den>
                              </m:f>
                              <m:r>
                                <a:rPr lang="en-US" altLang="ko-KR" sz="1600" b="0" i="1" smtClean="0">
                                  <a:latin typeface="Cambria Math" panose="02040503050406030204" pitchFamily="18" charset="0"/>
                                </a:rPr>
                                <m:t>  0  −</m:t>
                              </m:r>
                              <m:f>
                                <m:fPr>
                                  <m:type m:val="lin"/>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𝜋</m:t>
                                  </m:r>
                                </m:num>
                                <m:den>
                                  <m:r>
                                    <a:rPr lang="en-US" altLang="ko-KR" sz="1600" b="0" i="1" smtClean="0">
                                      <a:latin typeface="Cambria Math" panose="02040503050406030204" pitchFamily="18" charset="0"/>
                                    </a:rPr>
                                    <m:t>2</m:t>
                                  </m:r>
                                </m:den>
                              </m:f>
                              <m:r>
                                <a:rPr lang="en-US" altLang="ko-KR" sz="1600" b="0" i="1" smtClean="0">
                                  <a:latin typeface="Cambria Math" panose="02040503050406030204" pitchFamily="18" charset="0"/>
                                </a:rPr>
                                <m:t>  0</m:t>
                              </m:r>
                            </m:e>
                          </m:d>
                        </m:e>
                        <m:sup>
                          <m:r>
                            <a:rPr lang="en-US" altLang="ko-KR" sz="1600" b="0" i="1" smtClean="0">
                              <a:latin typeface="Cambria Math" panose="02040503050406030204" pitchFamily="18" charset="0"/>
                            </a:rPr>
                            <m:t>⊤</m:t>
                          </m:r>
                        </m:sup>
                      </m:sSup>
                    </m:oMath>
                  </m:oMathPara>
                </a14:m>
                <a:endParaRPr lang="ko-KR" altLang="en-US" dirty="0"/>
              </a:p>
            </p:txBody>
          </p:sp>
        </mc:Choice>
        <mc:Fallback>
          <p:sp>
            <p:nvSpPr>
              <p:cNvPr id="9" name="TextBox 8">
                <a:extLst>
                  <a:ext uri="{FF2B5EF4-FFF2-40B4-BE49-F238E27FC236}">
                    <a16:creationId xmlns:a16="http://schemas.microsoft.com/office/drawing/2014/main" id="{8795ECB4-A6C7-465A-9F36-DD1620DDB79E}"/>
                  </a:ext>
                </a:extLst>
              </p:cNvPr>
              <p:cNvSpPr txBox="1">
                <a:spLocks noRot="1" noChangeAspect="1" noMove="1" noResize="1" noEditPoints="1" noAdjustHandles="1" noChangeArrowheads="1" noChangeShapeType="1" noTextEdit="1"/>
              </p:cNvSpPr>
              <p:nvPr/>
            </p:nvSpPr>
            <p:spPr>
              <a:xfrm>
                <a:off x="2795881" y="1857039"/>
                <a:ext cx="3453831" cy="262892"/>
              </a:xfrm>
              <a:prstGeom prst="rect">
                <a:avLst/>
              </a:prstGeom>
              <a:blipFill>
                <a:blip r:embed="rId5"/>
                <a:stretch>
                  <a:fillRect l="-530" t="-141860" r="-1590" b="-23255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EF2F28F-547C-45A9-8204-05B602805888}"/>
                  </a:ext>
                </a:extLst>
              </p:cNvPr>
              <p:cNvSpPr txBox="1"/>
              <p:nvPr/>
            </p:nvSpPr>
            <p:spPr>
              <a:xfrm>
                <a:off x="6704493" y="1534931"/>
                <a:ext cx="2287613" cy="9071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𝑇</m:t>
                          </m:r>
                        </m:e>
                        <m:sup>
                          <m:r>
                            <a:rPr lang="en-US" altLang="ko-KR" sz="1600" b="0" i="1" smtClean="0">
                              <a:latin typeface="Cambria Math" panose="02040503050406030204" pitchFamily="18" charset="0"/>
                            </a:rPr>
                            <m:t>𝑑𝑒𝑠</m:t>
                          </m:r>
                        </m:sup>
                      </m:sSup>
                      <m:r>
                        <a:rPr lang="en-US" altLang="ko-KR" sz="1600" b="0" i="1" smtClean="0">
                          <a:latin typeface="Cambria Math" panose="02040503050406030204" pitchFamily="18" charset="0"/>
                        </a:rPr>
                        <m:t>=</m:t>
                      </m:r>
                      <m:d>
                        <m:dPr>
                          <m:begChr m:val="["/>
                          <m:endChr m:val="]"/>
                          <m:ctrlPr>
                            <a:rPr lang="en-US" altLang="ko-KR" sz="1600" b="0" i="1" smtClean="0">
                              <a:latin typeface="Cambria Math" panose="02040503050406030204" pitchFamily="18" charset="0"/>
                            </a:rPr>
                          </m:ctrlPr>
                        </m:dPr>
                        <m:e>
                          <m:m>
                            <m:mPr>
                              <m:mcs>
                                <m:mc>
                                  <m:mcPr>
                                    <m:count m:val="4"/>
                                    <m:mcJc m:val="center"/>
                                  </m:mcPr>
                                </m:mc>
                              </m:mcs>
                              <m:ctrlPr>
                                <a:rPr lang="en-US" altLang="ko-KR" sz="1600" b="0" i="1" smtClean="0">
                                  <a:latin typeface="Cambria Math" panose="02040503050406030204" pitchFamily="18" charset="0"/>
                                </a:rPr>
                              </m:ctrlPr>
                            </m:mPr>
                            <m:mr>
                              <m:e>
                                <m:r>
                                  <m:rPr>
                                    <m:brk m:alnAt="7"/>
                                  </m:rP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1</m:t>
                                </m:r>
                              </m:e>
                              <m:e>
                                <m:r>
                                  <a:rPr lang="en-US" altLang="ko-KR" sz="1600" b="0" i="1" smtClean="0">
                                    <a:latin typeface="Cambria Math" panose="02040503050406030204" pitchFamily="18" charset="0"/>
                                  </a:rPr>
                                  <m:t>0.4</m:t>
                                </m:r>
                              </m:e>
                            </m:mr>
                            <m:mr>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1</m:t>
                                </m:r>
                              </m:e>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0</m:t>
                                </m:r>
                              </m:e>
                            </m:mr>
                            <m:mr>
                              <m:e>
                                <m:r>
                                  <a:rPr lang="en-US" altLang="ko-KR" sz="1600" b="0" i="1" smtClean="0">
                                    <a:latin typeface="Cambria Math" panose="02040503050406030204" pitchFamily="18" charset="0"/>
                                  </a:rPr>
                                  <m:t>−1</m:t>
                                </m:r>
                              </m:e>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0.4</m:t>
                                </m:r>
                              </m:e>
                            </m:mr>
                            <m:mr>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0</m:t>
                                </m:r>
                              </m:e>
                              <m:e>
                                <m:r>
                                  <a:rPr lang="en-US" altLang="ko-KR" sz="1600" b="0" i="1" smtClean="0">
                                    <a:latin typeface="Cambria Math" panose="02040503050406030204" pitchFamily="18" charset="0"/>
                                  </a:rPr>
                                  <m:t>1</m:t>
                                </m:r>
                              </m:e>
                            </m:mr>
                          </m:m>
                        </m:e>
                      </m:d>
                    </m:oMath>
                  </m:oMathPara>
                </a14:m>
                <a:endParaRPr lang="ko-KR" altLang="en-US" dirty="0"/>
              </a:p>
            </p:txBody>
          </p:sp>
        </mc:Choice>
        <mc:Fallback>
          <p:sp>
            <p:nvSpPr>
              <p:cNvPr id="12" name="TextBox 11">
                <a:extLst>
                  <a:ext uri="{FF2B5EF4-FFF2-40B4-BE49-F238E27FC236}">
                    <a16:creationId xmlns:a16="http://schemas.microsoft.com/office/drawing/2014/main" id="{1EF2F28F-547C-45A9-8204-05B602805888}"/>
                  </a:ext>
                </a:extLst>
              </p:cNvPr>
              <p:cNvSpPr txBox="1">
                <a:spLocks noRot="1" noChangeAspect="1" noMove="1" noResize="1" noEditPoints="1" noAdjustHandles="1" noChangeArrowheads="1" noChangeShapeType="1" noTextEdit="1"/>
              </p:cNvSpPr>
              <p:nvPr/>
            </p:nvSpPr>
            <p:spPr>
              <a:xfrm>
                <a:off x="6704493" y="1534931"/>
                <a:ext cx="2287613" cy="907108"/>
              </a:xfrm>
              <a:prstGeom prst="rect">
                <a:avLst/>
              </a:prstGeom>
              <a:blipFill>
                <a:blip r:embed="rId6"/>
                <a:stretch>
                  <a:fillRect/>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A58F84C8-9180-451F-A271-585FFC2E57B2}"/>
              </a:ext>
            </a:extLst>
          </p:cNvPr>
          <p:cNvPicPr>
            <a:picLocks noChangeAspect="1"/>
          </p:cNvPicPr>
          <p:nvPr/>
        </p:nvPicPr>
        <p:blipFill>
          <a:blip r:embed="rId7"/>
          <a:stretch>
            <a:fillRect/>
          </a:stretch>
        </p:blipFill>
        <p:spPr>
          <a:xfrm>
            <a:off x="1053390" y="3526196"/>
            <a:ext cx="2622113" cy="2707344"/>
          </a:xfrm>
          <a:prstGeom prst="rect">
            <a:avLst/>
          </a:prstGeom>
        </p:spPr>
      </p:pic>
      <mc:AlternateContent xmlns:mc="http://schemas.openxmlformats.org/markup-compatibility/2006">
        <mc:Choice xmlns:a14="http://schemas.microsoft.com/office/drawing/2010/main" Requires="a14">
          <p:sp>
            <p:nvSpPr>
              <p:cNvPr id="11" name="직사각형 10">
                <a:extLst>
                  <a:ext uri="{FF2B5EF4-FFF2-40B4-BE49-F238E27FC236}">
                    <a16:creationId xmlns:a16="http://schemas.microsoft.com/office/drawing/2014/main" id="{0E1F4BBC-83C8-4340-B5B3-2CE8DF605B88}"/>
                  </a:ext>
                </a:extLst>
              </p:cNvPr>
              <p:cNvSpPr/>
              <p:nvPr/>
            </p:nvSpPr>
            <p:spPr>
              <a:xfrm>
                <a:off x="7532594" y="2851594"/>
                <a:ext cx="983902" cy="33855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ko-KR" sz="1600" i="1">
                          <a:solidFill>
                            <a:prstClr val="black"/>
                          </a:solidFill>
                          <a:latin typeface="Cambria Math" panose="02040503050406030204" pitchFamily="18" charset="0"/>
                          <a:ea typeface="나눔스퀘어 ExtraBold" panose="020B0600000101010101" pitchFamily="50" charset="-127"/>
                        </a:rPr>
                        <m:t>𝜅</m:t>
                      </m:r>
                      <m:r>
                        <a:rPr lang="en-US" altLang="ko-KR" sz="1600" i="1">
                          <a:solidFill>
                            <a:prstClr val="black"/>
                          </a:solidFill>
                          <a:latin typeface="Cambria Math" panose="02040503050406030204" pitchFamily="18" charset="0"/>
                          <a:ea typeface="나눔스퀘어 ExtraBold" panose="020B0600000101010101" pitchFamily="50" charset="-127"/>
                        </a:rPr>
                        <m:t>=0.1</m:t>
                      </m:r>
                    </m:oMath>
                  </m:oMathPara>
                </a14:m>
                <a:endParaRPr lang="ko-KR" altLang="en-US" sz="1600" dirty="0"/>
              </a:p>
            </p:txBody>
          </p:sp>
        </mc:Choice>
        <mc:Fallback>
          <p:sp>
            <p:nvSpPr>
              <p:cNvPr id="11" name="직사각형 10">
                <a:extLst>
                  <a:ext uri="{FF2B5EF4-FFF2-40B4-BE49-F238E27FC236}">
                    <a16:creationId xmlns:a16="http://schemas.microsoft.com/office/drawing/2014/main" id="{0E1F4BBC-83C8-4340-B5B3-2CE8DF605B88}"/>
                  </a:ext>
                </a:extLst>
              </p:cNvPr>
              <p:cNvSpPr>
                <a:spLocks noRot="1" noChangeAspect="1" noMove="1" noResize="1" noEditPoints="1" noAdjustHandles="1" noChangeArrowheads="1" noChangeShapeType="1" noTextEdit="1"/>
              </p:cNvSpPr>
              <p:nvPr/>
            </p:nvSpPr>
            <p:spPr>
              <a:xfrm>
                <a:off x="7532594" y="2851594"/>
                <a:ext cx="983902" cy="33855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76ECB36-B836-4F6C-BE20-4E8493019A65}"/>
                  </a:ext>
                </a:extLst>
              </p:cNvPr>
              <p:cNvSpPr txBox="1"/>
              <p:nvPr/>
            </p:nvSpPr>
            <p:spPr>
              <a:xfrm>
                <a:off x="3163528" y="4415018"/>
                <a:ext cx="411586" cy="2210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ko-KR" sz="1600" b="0" i="1" smtClean="0">
                              <a:solidFill>
                                <a:srgbClr val="FF0000"/>
                              </a:solidFill>
                              <a:latin typeface="Cambria Math" panose="02040503050406030204" pitchFamily="18" charset="0"/>
                            </a:rPr>
                          </m:ctrlPr>
                        </m:sSupPr>
                        <m:e>
                          <m:r>
                            <a:rPr lang="en-US" altLang="ko-KR" sz="1600" b="0" i="1" smtClean="0">
                              <a:solidFill>
                                <a:srgbClr val="FF0000"/>
                              </a:solidFill>
                              <a:latin typeface="Cambria Math" panose="02040503050406030204" pitchFamily="18" charset="0"/>
                            </a:rPr>
                            <m:t>𝑇</m:t>
                          </m:r>
                        </m:e>
                        <m:sup>
                          <m:r>
                            <a:rPr lang="en-US" altLang="ko-KR" sz="1600" b="0" i="1" smtClean="0">
                              <a:solidFill>
                                <a:srgbClr val="FF0000"/>
                              </a:solidFill>
                              <a:latin typeface="Cambria Math" panose="02040503050406030204" pitchFamily="18" charset="0"/>
                            </a:rPr>
                            <m:t>𝑑𝑒𝑠</m:t>
                          </m:r>
                        </m:sup>
                      </m:sSup>
                    </m:oMath>
                  </m:oMathPara>
                </a14:m>
                <a:endParaRPr lang="ko-KR" altLang="en-US" sz="1600" dirty="0">
                  <a:solidFill>
                    <a:srgbClr val="FF0000"/>
                  </a:solidFill>
                </a:endParaRPr>
              </a:p>
            </p:txBody>
          </p:sp>
        </mc:Choice>
        <mc:Fallback>
          <p:sp>
            <p:nvSpPr>
              <p:cNvPr id="14" name="TextBox 13">
                <a:extLst>
                  <a:ext uri="{FF2B5EF4-FFF2-40B4-BE49-F238E27FC236}">
                    <a16:creationId xmlns:a16="http://schemas.microsoft.com/office/drawing/2014/main" id="{576ECB36-B836-4F6C-BE20-4E8493019A65}"/>
                  </a:ext>
                </a:extLst>
              </p:cNvPr>
              <p:cNvSpPr txBox="1">
                <a:spLocks noRot="1" noChangeAspect="1" noMove="1" noResize="1" noEditPoints="1" noAdjustHandles="1" noChangeArrowheads="1" noChangeShapeType="1" noTextEdit="1"/>
              </p:cNvSpPr>
              <p:nvPr/>
            </p:nvSpPr>
            <p:spPr>
              <a:xfrm>
                <a:off x="3163528" y="4415018"/>
                <a:ext cx="411586" cy="221063"/>
              </a:xfrm>
              <a:prstGeom prst="rect">
                <a:avLst/>
              </a:prstGeom>
              <a:blipFill>
                <a:blip r:embed="rId9"/>
                <a:stretch>
                  <a:fillRect l="-14925" r="-7463" b="-21622"/>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60AD96E-FDEA-4E69-998E-9F0A932025A2}"/>
              </a:ext>
            </a:extLst>
          </p:cNvPr>
          <p:cNvCxnSpPr/>
          <p:nvPr/>
        </p:nvCxnSpPr>
        <p:spPr>
          <a:xfrm flipH="1">
            <a:off x="3163528" y="4665175"/>
            <a:ext cx="145295" cy="1656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사각형: 둥근 모서리 16">
                <a:extLst>
                  <a:ext uri="{FF2B5EF4-FFF2-40B4-BE49-F238E27FC236}">
                    <a16:creationId xmlns:a16="http://schemas.microsoft.com/office/drawing/2014/main" id="{4EBCDF65-B82B-4DAD-9F80-ACFB75AEBBF4}"/>
                  </a:ext>
                </a:extLst>
              </p:cNvPr>
              <p:cNvSpPr/>
              <p:nvPr/>
            </p:nvSpPr>
            <p:spPr>
              <a:xfrm>
                <a:off x="4659406" y="2739418"/>
                <a:ext cx="2873188" cy="5923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ea typeface="나눔스퀘어" panose="020B0600000101010101" pitchFamily="50" charset="-127"/>
                            </a:rPr>
                          </m:ctrlPr>
                        </m:sSupPr>
                        <m:e>
                          <m:r>
                            <a:rPr lang="en-US" altLang="ko-KR" sz="1400" b="1" i="1">
                              <a:solidFill>
                                <a:prstClr val="black"/>
                              </a:solidFill>
                              <a:latin typeface="Cambria Math" panose="02040503050406030204" pitchFamily="18" charset="0"/>
                              <a:ea typeface="나눔스퀘어" panose="020B0600000101010101" pitchFamily="50" charset="-127"/>
                            </a:rPr>
                            <m:t>𝒒</m:t>
                          </m:r>
                        </m:e>
                        <m:sup>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i="1">
                                  <a:solidFill>
                                    <a:prstClr val="black"/>
                                  </a:solidFill>
                                  <a:latin typeface="Cambria Math" panose="02040503050406030204" pitchFamily="18" charset="0"/>
                                  <a:ea typeface="나눔스퀘어" panose="020B0600000101010101" pitchFamily="50" charset="-127"/>
                                </a:rPr>
                                <m:t>𝑘</m:t>
                              </m:r>
                              <m:r>
                                <a:rPr lang="en-US" altLang="ko-KR" sz="1400" i="1">
                                  <a:solidFill>
                                    <a:prstClr val="black"/>
                                  </a:solidFill>
                                  <a:latin typeface="Cambria Math" panose="02040503050406030204" pitchFamily="18" charset="0"/>
                                  <a:ea typeface="나눔스퀘어" panose="020B0600000101010101" pitchFamily="50" charset="-127"/>
                                </a:rPr>
                                <m:t>+1</m:t>
                              </m:r>
                            </m:e>
                          </m:d>
                        </m:sup>
                      </m:sSup>
                      <m:r>
                        <a:rPr lang="en-US" altLang="ko-KR" sz="1400" i="1">
                          <a:solidFill>
                            <a:prstClr val="black"/>
                          </a:solidFill>
                          <a:latin typeface="Cambria Math" panose="02040503050406030204" pitchFamily="18" charset="0"/>
                          <a:ea typeface="나눔스퀘어" panose="020B0600000101010101" pitchFamily="50" charset="-127"/>
                        </a:rPr>
                        <m:t>←</m:t>
                      </m:r>
                      <m:sSup>
                        <m:sSupPr>
                          <m:ctrlPr>
                            <a:rPr lang="en-US" altLang="ko-KR" sz="1400" i="1">
                              <a:solidFill>
                                <a:prstClr val="black"/>
                              </a:solidFill>
                              <a:latin typeface="Cambria Math" panose="02040503050406030204" pitchFamily="18" charset="0"/>
                              <a:ea typeface="나눔스퀘어" panose="020B0600000101010101" pitchFamily="50" charset="-127"/>
                            </a:rPr>
                          </m:ctrlPr>
                        </m:sSupPr>
                        <m:e>
                          <m:r>
                            <a:rPr lang="en-US" altLang="ko-KR" sz="1400" b="1" i="1">
                              <a:solidFill>
                                <a:prstClr val="black"/>
                              </a:solidFill>
                              <a:latin typeface="Cambria Math" panose="02040503050406030204" pitchFamily="18" charset="0"/>
                              <a:ea typeface="나눔스퀘어" panose="020B0600000101010101" pitchFamily="50" charset="-127"/>
                            </a:rPr>
                            <m:t>𝒒</m:t>
                          </m:r>
                        </m:e>
                        <m:sup>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i="1">
                                  <a:solidFill>
                                    <a:prstClr val="black"/>
                                  </a:solidFill>
                                  <a:latin typeface="Cambria Math" panose="02040503050406030204" pitchFamily="18" charset="0"/>
                                  <a:ea typeface="나눔스퀘어" panose="020B0600000101010101" pitchFamily="50" charset="-127"/>
                                </a:rPr>
                                <m:t>𝑘</m:t>
                              </m:r>
                            </m:e>
                          </m:d>
                        </m:sup>
                      </m:sSup>
                      <m:r>
                        <a:rPr lang="en-US" altLang="ko-KR" sz="1400" i="1">
                          <a:solidFill>
                            <a:prstClr val="black"/>
                          </a:solidFill>
                          <a:latin typeface="Cambria Math" panose="02040503050406030204" pitchFamily="18" charset="0"/>
                          <a:ea typeface="나눔스퀘어" panose="020B0600000101010101" pitchFamily="50" charset="-127"/>
                        </a:rPr>
                        <m:t>+</m:t>
                      </m:r>
                      <m:r>
                        <a:rPr lang="en-US" altLang="ko-KR" sz="1400" i="1">
                          <a:solidFill>
                            <a:prstClr val="black"/>
                          </a:solidFill>
                          <a:latin typeface="Cambria Math" panose="02040503050406030204" pitchFamily="18" charset="0"/>
                          <a:ea typeface="나눔스퀘어" panose="020B0600000101010101" pitchFamily="50" charset="-127"/>
                        </a:rPr>
                        <m:t>𝜅</m:t>
                      </m:r>
                      <m:sSubSup>
                        <m:sSubSupPr>
                          <m:ctrlPr>
                            <a:rPr lang="en-US" altLang="ko-KR" sz="1400" i="1">
                              <a:solidFill>
                                <a:prstClr val="black"/>
                              </a:solidFill>
                              <a:latin typeface="Cambria Math" panose="02040503050406030204" pitchFamily="18" charset="0"/>
                              <a:ea typeface="나눔스퀘어" panose="020B0600000101010101" pitchFamily="50" charset="-127"/>
                            </a:rPr>
                          </m:ctrlPr>
                        </m:sSubSupPr>
                        <m:e>
                          <m:r>
                            <a:rPr lang="en-US" altLang="ko-KR" sz="1400" i="1">
                              <a:solidFill>
                                <a:prstClr val="black"/>
                              </a:solidFill>
                              <a:latin typeface="Cambria Math" panose="02040503050406030204" pitchFamily="18" charset="0"/>
                              <a:ea typeface="나눔스퀘어" panose="020B0600000101010101" pitchFamily="50" charset="-127"/>
                            </a:rPr>
                            <m:t>𝐽</m:t>
                          </m:r>
                        </m:e>
                        <m:sub>
                          <m:r>
                            <a:rPr lang="en-US" altLang="ko-KR" sz="1400" i="1">
                              <a:solidFill>
                                <a:prstClr val="black"/>
                              </a:solidFill>
                              <a:latin typeface="Cambria Math" panose="02040503050406030204" pitchFamily="18" charset="0"/>
                              <a:ea typeface="나눔스퀘어" panose="020B0600000101010101" pitchFamily="50" charset="-127"/>
                            </a:rPr>
                            <m:t>𝑟</m:t>
                          </m:r>
                        </m:sub>
                        <m:sup>
                          <m:r>
                            <a:rPr lang="en-US" altLang="ko-KR" sz="1400" i="1">
                              <a:solidFill>
                                <a:prstClr val="black"/>
                              </a:solidFill>
                              <a:latin typeface="Cambria Math" panose="02040503050406030204" pitchFamily="18" charset="0"/>
                              <a:ea typeface="나눔스퀘어" panose="020B0600000101010101" pitchFamily="50" charset="-127"/>
                            </a:rPr>
                            <m:t>+</m:t>
                          </m:r>
                        </m:sup>
                      </m:sSubSup>
                      <m:d>
                        <m:dPr>
                          <m:ctrlPr>
                            <a:rPr lang="en-US" altLang="ko-KR" sz="1400" i="1">
                              <a:solidFill>
                                <a:prstClr val="black"/>
                              </a:solidFill>
                              <a:latin typeface="Cambria Math" panose="02040503050406030204" pitchFamily="18" charset="0"/>
                              <a:ea typeface="나눔스퀘어" panose="020B0600000101010101" pitchFamily="50" charset="-127"/>
                            </a:rPr>
                          </m:ctrlPr>
                        </m:dPr>
                        <m:e>
                          <m:sSup>
                            <m:sSupPr>
                              <m:ctrlPr>
                                <a:rPr lang="en-US" altLang="ko-KR" sz="1400" i="1">
                                  <a:solidFill>
                                    <a:prstClr val="black"/>
                                  </a:solidFill>
                                  <a:latin typeface="Cambria Math" panose="02040503050406030204" pitchFamily="18" charset="0"/>
                                  <a:ea typeface="나눔스퀘어" panose="020B0600000101010101" pitchFamily="50" charset="-127"/>
                                </a:rPr>
                              </m:ctrlPr>
                            </m:sSupPr>
                            <m:e>
                              <m:r>
                                <a:rPr lang="en-US" altLang="ko-KR" sz="1400" b="1" i="1">
                                  <a:solidFill>
                                    <a:prstClr val="black"/>
                                  </a:solidFill>
                                  <a:latin typeface="Cambria Math" panose="02040503050406030204" pitchFamily="18" charset="0"/>
                                  <a:ea typeface="나눔스퀘어" panose="020B0600000101010101" pitchFamily="50" charset="-127"/>
                                </a:rPr>
                                <m:t>𝒒</m:t>
                              </m:r>
                            </m:e>
                            <m:sup>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i="1">
                                      <a:solidFill>
                                        <a:prstClr val="black"/>
                                      </a:solidFill>
                                      <a:latin typeface="Cambria Math" panose="02040503050406030204" pitchFamily="18" charset="0"/>
                                      <a:ea typeface="나눔스퀘어" panose="020B0600000101010101" pitchFamily="50" charset="-127"/>
                                    </a:rPr>
                                    <m:t>𝑘</m:t>
                                  </m:r>
                                </m:e>
                              </m:d>
                            </m:sup>
                          </m:sSup>
                        </m:e>
                      </m:d>
                      <m:r>
                        <a:rPr lang="en-US" altLang="ko-KR" sz="1400" i="1">
                          <a:solidFill>
                            <a:prstClr val="black"/>
                          </a:solidFill>
                          <a:latin typeface="Cambria Math" panose="02040503050406030204" pitchFamily="18" charset="0"/>
                          <a:ea typeface="나눔스퀘어" panose="020B0600000101010101" pitchFamily="50" charset="-127"/>
                        </a:rPr>
                        <m:t>⋅</m:t>
                      </m:r>
                      <m:d>
                        <m:dPr>
                          <m:begChr m:val="["/>
                          <m:endChr m:val="]"/>
                          <m:ctrlPr>
                            <a:rPr lang="en-US" altLang="ko-KR" sz="1400" i="1">
                              <a:solidFill>
                                <a:prstClr val="black"/>
                              </a:solidFill>
                              <a:latin typeface="Cambria Math" panose="02040503050406030204" pitchFamily="18" charset="0"/>
                              <a:ea typeface="나눔스퀘어" panose="020B0600000101010101" pitchFamily="50" charset="-127"/>
                            </a:rPr>
                          </m:ctrlPr>
                        </m:dPr>
                        <m:e>
                          <m:eqArr>
                            <m:eqArrPr>
                              <m:ctrlPr>
                                <a:rPr lang="en-US" altLang="ko-KR" sz="1400" i="1">
                                  <a:solidFill>
                                    <a:prstClr val="black"/>
                                  </a:solidFill>
                                  <a:latin typeface="Cambria Math" panose="02040503050406030204" pitchFamily="18" charset="0"/>
                                  <a:ea typeface="나눔스퀘어" panose="020B0600000101010101" pitchFamily="50" charset="-127"/>
                                </a:rPr>
                              </m:ctrlPr>
                            </m:eqArrPr>
                            <m:e>
                              <m:sSup>
                                <m:sSupPr>
                                  <m:ctrlPr>
                                    <a:rPr lang="en-US" altLang="ko-KR" sz="1400" i="1">
                                      <a:solidFill>
                                        <a:prstClr val="black"/>
                                      </a:solidFill>
                                      <a:latin typeface="Cambria Math" panose="02040503050406030204" pitchFamily="18" charset="0"/>
                                      <a:ea typeface="나눔스퀘어" panose="020B0600000101010101" pitchFamily="50" charset="-127"/>
                                    </a:rPr>
                                  </m:ctrlPr>
                                </m:sSupPr>
                                <m:e>
                                  <m:r>
                                    <a:rPr lang="en-US" altLang="ko-KR" sz="1400" b="1" i="1">
                                      <a:solidFill>
                                        <a:prstClr val="black"/>
                                      </a:solidFill>
                                      <a:latin typeface="Cambria Math" panose="02040503050406030204" pitchFamily="18" charset="0"/>
                                      <a:ea typeface="나눔스퀘어" panose="020B0600000101010101" pitchFamily="50" charset="-127"/>
                                    </a:rPr>
                                    <m:t>𝒓</m:t>
                                  </m:r>
                                </m:e>
                                <m:sup>
                                  <m:r>
                                    <a:rPr lang="en-US" altLang="ko-KR" sz="1400" i="1">
                                      <a:solidFill>
                                        <a:prstClr val="black"/>
                                      </a:solidFill>
                                      <a:latin typeface="Cambria Math" panose="02040503050406030204" pitchFamily="18" charset="0"/>
                                      <a:ea typeface="나눔스퀘어" panose="020B0600000101010101" pitchFamily="50" charset="-127"/>
                                    </a:rPr>
                                    <m:t>𝑒𝑟𝑟</m:t>
                                  </m:r>
                                </m:sup>
                              </m:sSup>
                            </m:e>
                            <m:e>
                              <m:sSup>
                                <m:sSupPr>
                                  <m:ctrlPr>
                                    <a:rPr lang="en-US" altLang="ko-KR" sz="1400" i="1">
                                      <a:solidFill>
                                        <a:prstClr val="black"/>
                                      </a:solidFill>
                                      <a:latin typeface="Cambria Math" panose="02040503050406030204" pitchFamily="18" charset="0"/>
                                      <a:ea typeface="나눔스퀘어" panose="020B0600000101010101" pitchFamily="50" charset="-127"/>
                                    </a:rPr>
                                  </m:ctrlPr>
                                </m:sSupPr>
                                <m:e>
                                  <m:r>
                                    <a:rPr lang="en-US" altLang="ko-KR" sz="1400" b="1" i="1">
                                      <a:solidFill>
                                        <a:prstClr val="black"/>
                                      </a:solidFill>
                                      <a:latin typeface="Cambria Math" panose="02040503050406030204" pitchFamily="18" charset="0"/>
                                      <a:ea typeface="나눔스퀘어" panose="020B0600000101010101" pitchFamily="50" charset="-127"/>
                                    </a:rPr>
                                    <m:t>𝝃</m:t>
                                  </m:r>
                                </m:e>
                                <m:sup>
                                  <m:r>
                                    <a:rPr lang="en-US" altLang="ko-KR" sz="1400" i="1">
                                      <a:solidFill>
                                        <a:prstClr val="black"/>
                                      </a:solidFill>
                                      <a:latin typeface="Cambria Math" panose="02040503050406030204" pitchFamily="18" charset="0"/>
                                      <a:ea typeface="나눔스퀘어" panose="020B0600000101010101" pitchFamily="50" charset="-127"/>
                                    </a:rPr>
                                    <m:t>𝑒𝑟𝑟</m:t>
                                  </m:r>
                                </m:sup>
                              </m:sSup>
                            </m:e>
                          </m:eqArr>
                        </m:e>
                      </m:d>
                    </m:oMath>
                  </m:oMathPara>
                </a14:m>
                <a:endParaRPr lang="en-US" altLang="ko-KR" sz="1400" dirty="0">
                  <a:solidFill>
                    <a:prstClr val="black"/>
                  </a:solidFill>
                  <a:latin typeface="나눔스퀘어" panose="020B0600000101010101" pitchFamily="50" charset="-127"/>
                  <a:ea typeface="나눔스퀘어" panose="020B0600000101010101" pitchFamily="50" charset="-127"/>
                </a:endParaRPr>
              </a:p>
            </p:txBody>
          </p:sp>
        </mc:Choice>
        <mc:Fallback>
          <p:sp>
            <p:nvSpPr>
              <p:cNvPr id="17" name="사각형: 둥근 모서리 16">
                <a:extLst>
                  <a:ext uri="{FF2B5EF4-FFF2-40B4-BE49-F238E27FC236}">
                    <a16:creationId xmlns:a16="http://schemas.microsoft.com/office/drawing/2014/main" id="{4EBCDF65-B82B-4DAD-9F80-ACFB75AEBBF4}"/>
                  </a:ext>
                </a:extLst>
              </p:cNvPr>
              <p:cNvSpPr>
                <a:spLocks noRot="1" noChangeAspect="1" noMove="1" noResize="1" noEditPoints="1" noAdjustHandles="1" noChangeArrowheads="1" noChangeShapeType="1" noTextEdit="1"/>
              </p:cNvSpPr>
              <p:nvPr/>
            </p:nvSpPr>
            <p:spPr>
              <a:xfrm>
                <a:off x="4659406" y="2739418"/>
                <a:ext cx="2873188" cy="592385"/>
              </a:xfrm>
              <a:prstGeom prst="roundRect">
                <a:avLst/>
              </a:prstGeom>
              <a:blipFill>
                <a:blip r:embed="rId10"/>
                <a:stretch>
                  <a:fillRect/>
                </a:stretch>
              </a:blipFill>
              <a:ln>
                <a:noFill/>
              </a:ln>
            </p:spPr>
            <p:txBody>
              <a:bodyPr/>
              <a:lstStyle/>
              <a:p>
                <a:r>
                  <a:rPr lang="ko-KR" altLang="en-US">
                    <a:noFill/>
                  </a:rPr>
                  <a:t> </a:t>
                </a:r>
              </a:p>
            </p:txBody>
          </p:sp>
        </mc:Fallback>
      </mc:AlternateContent>
      <p:pic>
        <p:nvPicPr>
          <p:cNvPr id="16" name="Bullet Physics ExampleBrowser using OpenGL3+ [btgl] Release build 2024-05-08 15-48-47">
            <a:hlinkClick r:id="" action="ppaction://media"/>
            <a:extLst>
              <a:ext uri="{FF2B5EF4-FFF2-40B4-BE49-F238E27FC236}">
                <a16:creationId xmlns:a16="http://schemas.microsoft.com/office/drawing/2014/main" id="{C961FAD6-BD30-4D9E-BD27-2F0031A2DDD6}"/>
              </a:ext>
            </a:extLst>
          </p:cNvPr>
          <p:cNvPicPr>
            <a:picLocks noChangeAspect="1"/>
          </p:cNvPicPr>
          <p:nvPr>
            <a:videoFile r:link="rId1"/>
            <p:extLst>
              <p:ext uri="{DAA4B4D4-6D71-4841-9C94-3DE7FCFB9230}">
                <p14:media xmlns:p14="http://schemas.microsoft.com/office/powerpoint/2010/main" r:embed="rId2">
                  <p14:trim st="26138" end="4255.7333"/>
                </p14:media>
              </p:ext>
            </p:extLst>
          </p:nvPr>
        </p:nvPicPr>
        <p:blipFill rotWithShape="1">
          <a:blip r:embed="rId11"/>
          <a:srcRect l="20071" t="15829" r="22870" b="8271"/>
          <a:stretch>
            <a:fillRect/>
          </a:stretch>
        </p:blipFill>
        <p:spPr>
          <a:xfrm>
            <a:off x="4739151" y="3526198"/>
            <a:ext cx="2713697" cy="2707343"/>
          </a:xfrm>
          <a:prstGeom prst="rect">
            <a:avLst/>
          </a:prstGeom>
        </p:spPr>
      </p:pic>
      <p:pic>
        <p:nvPicPr>
          <p:cNvPr id="1026" name="Picture 2">
            <a:extLst>
              <a:ext uri="{FF2B5EF4-FFF2-40B4-BE49-F238E27FC236}">
                <a16:creationId xmlns:a16="http://schemas.microsoft.com/office/drawing/2014/main" id="{2B923049-A0A8-46B9-A6BF-B10D342455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3594" y="3526198"/>
            <a:ext cx="3603608" cy="270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7</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2. Robot Dynamics</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err="1">
                <a:solidFill>
                  <a:prstClr val="black"/>
                </a:solidFill>
                <a:latin typeface="나눔스퀘어 ExtraBold" panose="020B0600000101010101" pitchFamily="50" charset="-127"/>
                <a:ea typeface="나눔스퀘어 ExtraBold" panose="020B0600000101010101" pitchFamily="50" charset="-127"/>
              </a:rPr>
              <a:t>Lagrangian</a:t>
            </a:r>
            <a:r>
              <a:rPr lang="en-US" altLang="ko-KR" dirty="0">
                <a:solidFill>
                  <a:prstClr val="black"/>
                </a:solidFill>
                <a:latin typeface="나눔스퀘어 ExtraBold" panose="020B0600000101010101" pitchFamily="50" charset="-127"/>
                <a:ea typeface="나눔스퀘어 ExtraBold" panose="020B0600000101010101" pitchFamily="50" charset="-127"/>
              </a:rPr>
              <a:t> approach</a:t>
            </a:r>
          </a:p>
        </p:txBody>
      </p:sp>
      <mc:AlternateContent xmlns:mc="http://schemas.openxmlformats.org/markup-compatibility/2006">
        <mc:Choice xmlns:a14="http://schemas.microsoft.com/office/drawing/2010/main" Requires="a14">
          <p:sp>
            <p:nvSpPr>
              <p:cNvPr id="7" name="직사각형 6">
                <a:extLst>
                  <a:ext uri="{FF2B5EF4-FFF2-40B4-BE49-F238E27FC236}">
                    <a16:creationId xmlns:a16="http://schemas.microsoft.com/office/drawing/2014/main" id="{B6C04EDA-1DB0-4D5E-B028-1DED9423823D}"/>
                  </a:ext>
                </a:extLst>
              </p:cNvPr>
              <p:cNvSpPr/>
              <p:nvPr/>
            </p:nvSpPr>
            <p:spPr>
              <a:xfrm>
                <a:off x="383828" y="1596446"/>
                <a:ext cx="11261325" cy="383310"/>
              </a:xfrm>
              <a:prstGeom prst="rect">
                <a:avLst/>
              </a:prstGeom>
              <a:ln w="38100">
                <a:noFill/>
                <a:prstDash val="sysDash"/>
              </a:ln>
            </p:spPr>
            <p:txBody>
              <a:bodyPr wrap="square">
                <a:spAutoFit/>
              </a:bodyPr>
              <a:lstStyle/>
              <a:p>
                <a:pPr>
                  <a:lnSpc>
                    <a:spcPct val="150000"/>
                  </a:lnSpc>
                </a:pPr>
                <a:r>
                  <a:rPr lang="en-US" altLang="ko-KR" sz="1400" dirty="0">
                    <a:latin typeface="나눔스퀘어" panose="020B0600000101010101" pitchFamily="50" charset="-127"/>
                    <a:ea typeface="나눔스퀘어" panose="020B0600000101010101" pitchFamily="50" charset="-127"/>
                  </a:rPr>
                  <a:t>The dynamics of the mechanical system can be derived through </a:t>
                </a:r>
                <a:r>
                  <a:rPr lang="en-US" altLang="ko-KR" sz="1400" dirty="0" err="1">
                    <a:latin typeface="나눔스퀘어" panose="020B0600000101010101" pitchFamily="50" charset="-127"/>
                    <a:ea typeface="나눔스퀘어" panose="020B0600000101010101" pitchFamily="50" charset="-127"/>
                  </a:rPr>
                  <a:t>Lagrangian</a:t>
                </a:r>
                <a:r>
                  <a:rPr lang="en-US" altLang="ko-KR" sz="1400" dirty="0">
                    <a:latin typeface="나눔스퀘어" panose="020B0600000101010101" pitchFamily="50" charset="-127"/>
                    <a:ea typeface="나눔스퀘어" panose="020B0600000101010101" pitchFamily="50" charset="-127"/>
                  </a:rPr>
                  <a:t>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𝐿</m:t>
                    </m:r>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𝑇</m:t>
                    </m:r>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𝑈</m:t>
                    </m:r>
                  </m:oMath>
                </a14:m>
                <a:r>
                  <a:rPr lang="en-US" altLang="ko-KR" sz="1400" dirty="0">
                    <a:latin typeface="나눔스퀘어" panose="020B0600000101010101" pitchFamily="50" charset="-127"/>
                    <a:ea typeface="나눔스퀘어" panose="020B0600000101010101" pitchFamily="50" charset="-127"/>
                  </a:rPr>
                  <a:t>.</a:t>
                </a:r>
              </a:p>
            </p:txBody>
          </p:sp>
        </mc:Choice>
        <mc:Fallback>
          <p:sp>
            <p:nvSpPr>
              <p:cNvPr id="7" name="직사각형 6">
                <a:extLst>
                  <a:ext uri="{FF2B5EF4-FFF2-40B4-BE49-F238E27FC236}">
                    <a16:creationId xmlns:a16="http://schemas.microsoft.com/office/drawing/2014/main" id="{B6C04EDA-1DB0-4D5E-B028-1DED9423823D}"/>
                  </a:ext>
                </a:extLst>
              </p:cNvPr>
              <p:cNvSpPr>
                <a:spLocks noRot="1" noChangeAspect="1" noMove="1" noResize="1" noEditPoints="1" noAdjustHandles="1" noChangeArrowheads="1" noChangeShapeType="1" noTextEdit="1"/>
              </p:cNvSpPr>
              <p:nvPr/>
            </p:nvSpPr>
            <p:spPr>
              <a:xfrm>
                <a:off x="383828" y="1596446"/>
                <a:ext cx="11261325" cy="383310"/>
              </a:xfrm>
              <a:prstGeom prst="rect">
                <a:avLst/>
              </a:prstGeom>
              <a:blipFill>
                <a:blip r:embed="rId3"/>
                <a:stretch>
                  <a:fillRect l="-162" b="-14286"/>
                </a:stretch>
              </a:blipFill>
              <a:ln w="38100">
                <a:noFill/>
                <a:prstDash val="sysDash"/>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직사각형 7">
                <a:extLst>
                  <a:ext uri="{FF2B5EF4-FFF2-40B4-BE49-F238E27FC236}">
                    <a16:creationId xmlns:a16="http://schemas.microsoft.com/office/drawing/2014/main" id="{0D8A87FB-DD68-42E3-A356-0855335CADBF}"/>
                  </a:ext>
                </a:extLst>
              </p:cNvPr>
              <p:cNvSpPr/>
              <p:nvPr/>
            </p:nvSpPr>
            <p:spPr>
              <a:xfrm>
                <a:off x="681318" y="2250909"/>
                <a:ext cx="4778188" cy="3141629"/>
              </a:xfrm>
              <a:prstGeom prst="rect">
                <a:avLst/>
              </a:prstGeom>
            </p:spPr>
            <p:txBody>
              <a:bodyPr wrap="square">
                <a:spAutoFit/>
              </a:bodyPr>
              <a:lstStyle/>
              <a:p>
                <a:pPr lvl="0">
                  <a:lnSpc>
                    <a:spcPct val="150000"/>
                  </a:lnSpc>
                </a:pPr>
                <a14:m>
                  <m:oMathPara xmlns:m="http://schemas.openxmlformats.org/officeDocument/2006/math">
                    <m:oMathParaPr>
                      <m:jc m:val="left"/>
                    </m:oMathParaPr>
                    <m:oMath xmlns:m="http://schemas.openxmlformats.org/officeDocument/2006/math">
                      <m:r>
                        <a:rPr lang="en-US" altLang="ko-KR" sz="1400" i="1" smtClean="0">
                          <a:solidFill>
                            <a:prstClr val="black"/>
                          </a:solidFill>
                          <a:latin typeface="Cambria Math" panose="02040503050406030204" pitchFamily="18" charset="0"/>
                          <a:ea typeface="나눔스퀘어" panose="020B0600000101010101" pitchFamily="50" charset="-127"/>
                        </a:rPr>
                        <m:t>𝐿</m:t>
                      </m:r>
                      <m:r>
                        <a:rPr lang="en-US" altLang="ko-KR" sz="1400" i="1" smtClean="0">
                          <a:solidFill>
                            <a:prstClr val="black"/>
                          </a:solidFill>
                          <a:latin typeface="Cambria Math" panose="02040503050406030204" pitchFamily="18" charset="0"/>
                          <a:ea typeface="나눔스퀘어" panose="020B0600000101010101" pitchFamily="50" charset="-127"/>
                        </a:rPr>
                        <m:t>=</m:t>
                      </m:r>
                      <m:r>
                        <a:rPr lang="en-US" altLang="ko-KR" sz="1400" i="1" smtClean="0">
                          <a:solidFill>
                            <a:prstClr val="black"/>
                          </a:solidFill>
                          <a:latin typeface="Cambria Math" panose="02040503050406030204" pitchFamily="18" charset="0"/>
                          <a:ea typeface="나눔스퀘어" panose="020B0600000101010101" pitchFamily="50" charset="-127"/>
                        </a:rPr>
                        <m:t>𝑇</m:t>
                      </m:r>
                      <m:r>
                        <a:rPr lang="en-US" altLang="ko-KR" sz="1400" i="1" smtClean="0">
                          <a:solidFill>
                            <a:prstClr val="black"/>
                          </a:solidFill>
                          <a:latin typeface="Cambria Math" panose="02040503050406030204" pitchFamily="18" charset="0"/>
                          <a:ea typeface="나눔스퀘어" panose="020B0600000101010101" pitchFamily="50" charset="-127"/>
                        </a:rPr>
                        <m:t>−</m:t>
                      </m:r>
                      <m:r>
                        <a:rPr lang="en-US" altLang="ko-KR" sz="1400" i="1" smtClean="0">
                          <a:solidFill>
                            <a:prstClr val="black"/>
                          </a:solidFill>
                          <a:latin typeface="Cambria Math" panose="02040503050406030204" pitchFamily="18" charset="0"/>
                          <a:ea typeface="나눔스퀘어" panose="020B0600000101010101" pitchFamily="50" charset="-127"/>
                        </a:rPr>
                        <m:t>𝑈</m:t>
                      </m:r>
                      <m:r>
                        <a:rPr lang="en-US" altLang="ko-KR" sz="1400" i="1" smtClean="0">
                          <a:solidFill>
                            <a:prstClr val="black"/>
                          </a:solidFill>
                          <a:latin typeface="Cambria Math" panose="02040503050406030204" pitchFamily="18" charset="0"/>
                          <a:ea typeface="나눔스퀘어" panose="020B0600000101010101" pitchFamily="50" charset="-127"/>
                        </a:rPr>
                        <m:t>=</m:t>
                      </m:r>
                      <m:f>
                        <m:fPr>
                          <m:ctrlPr>
                            <a:rPr lang="en-US" altLang="ko-KR" sz="1400" i="1">
                              <a:solidFill>
                                <a:prstClr val="black"/>
                              </a:solidFill>
                              <a:latin typeface="Cambria Math" panose="02040503050406030204" pitchFamily="18" charset="0"/>
                              <a:ea typeface="나눔스퀘어" panose="020B0600000101010101" pitchFamily="50" charset="-127"/>
                            </a:rPr>
                          </m:ctrlPr>
                        </m:fPr>
                        <m:num>
                          <m:r>
                            <a:rPr lang="en-US" altLang="ko-KR" sz="1400" i="1">
                              <a:solidFill>
                                <a:prstClr val="black"/>
                              </a:solidFill>
                              <a:latin typeface="Cambria Math" panose="02040503050406030204" pitchFamily="18" charset="0"/>
                              <a:ea typeface="나눔스퀘어" panose="020B0600000101010101" pitchFamily="50" charset="-127"/>
                            </a:rPr>
                            <m:t>1</m:t>
                          </m:r>
                        </m:num>
                        <m:den>
                          <m:r>
                            <a:rPr lang="en-US" altLang="ko-KR" sz="1400" i="1">
                              <a:solidFill>
                                <a:prstClr val="black"/>
                              </a:solidFill>
                              <a:latin typeface="Cambria Math" panose="02040503050406030204" pitchFamily="18" charset="0"/>
                              <a:ea typeface="나눔스퀘어" panose="020B0600000101010101" pitchFamily="50" charset="-127"/>
                            </a:rPr>
                            <m:t>2</m:t>
                          </m:r>
                        </m:den>
                      </m:f>
                      <m:sSup>
                        <m:sSupPr>
                          <m:ctrlPr>
                            <a:rPr lang="en-US" altLang="ko-KR" sz="1400" i="1">
                              <a:solidFill>
                                <a:prstClr val="black"/>
                              </a:solidFill>
                              <a:latin typeface="Cambria Math" panose="02040503050406030204" pitchFamily="18" charset="0"/>
                              <a:ea typeface="나눔스퀘어" panose="020B0600000101010101" pitchFamily="50" charset="-127"/>
                            </a:rPr>
                          </m:ctrlPr>
                        </m:sSupPr>
                        <m:e>
                          <m:acc>
                            <m:accPr>
                              <m:chr m:val="̇"/>
                              <m:ctrlPr>
                                <a:rPr lang="en-US" altLang="ko-KR" sz="1400" b="1" i="1">
                                  <a:solidFill>
                                    <a:prstClr val="black"/>
                                  </a:solidFill>
                                  <a:latin typeface="Cambria Math" panose="02040503050406030204" pitchFamily="18" charset="0"/>
                                  <a:ea typeface="나눔스퀘어" panose="020B0600000101010101" pitchFamily="50" charset="-127"/>
                                </a:rPr>
                              </m:ctrlPr>
                            </m:accPr>
                            <m:e>
                              <m:r>
                                <a:rPr lang="en-US" altLang="ko-KR" sz="1400" b="1" i="1">
                                  <a:solidFill>
                                    <a:prstClr val="black"/>
                                  </a:solidFill>
                                  <a:latin typeface="Cambria Math" panose="02040503050406030204" pitchFamily="18" charset="0"/>
                                  <a:ea typeface="나눔스퀘어" panose="020B0600000101010101" pitchFamily="50" charset="-127"/>
                                </a:rPr>
                                <m:t>𝒒</m:t>
                              </m:r>
                            </m:e>
                          </m:acc>
                        </m:e>
                        <m:sup>
                          <m:r>
                            <a:rPr lang="en-US" altLang="ko-KR" sz="1400" i="1">
                              <a:solidFill>
                                <a:prstClr val="black"/>
                              </a:solidFill>
                              <a:latin typeface="Cambria Math" panose="02040503050406030204" pitchFamily="18" charset="0"/>
                              <a:ea typeface="나눔스퀘어" panose="020B0600000101010101" pitchFamily="50" charset="-127"/>
                            </a:rPr>
                            <m:t>⊤</m:t>
                          </m:r>
                        </m:sup>
                      </m:sSup>
                      <m:r>
                        <a:rPr lang="en-US" altLang="ko-KR" sz="1400" i="1">
                          <a:solidFill>
                            <a:prstClr val="black"/>
                          </a:solidFill>
                          <a:latin typeface="Cambria Math" panose="02040503050406030204" pitchFamily="18" charset="0"/>
                          <a:ea typeface="나눔스퀘어" panose="020B0600000101010101" pitchFamily="50" charset="-127"/>
                        </a:rPr>
                        <m:t>𝑀</m:t>
                      </m:r>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b="1" i="1">
                              <a:solidFill>
                                <a:prstClr val="black"/>
                              </a:solidFill>
                              <a:latin typeface="Cambria Math" panose="02040503050406030204" pitchFamily="18" charset="0"/>
                              <a:ea typeface="나눔스퀘어" panose="020B0600000101010101" pitchFamily="50" charset="-127"/>
                            </a:rPr>
                            <m:t>𝒒</m:t>
                          </m:r>
                        </m:e>
                      </m:d>
                      <m:acc>
                        <m:accPr>
                          <m:chr m:val="̇"/>
                          <m:ctrlPr>
                            <a:rPr lang="en-US" altLang="ko-KR" sz="1400" i="1">
                              <a:solidFill>
                                <a:prstClr val="black"/>
                              </a:solidFill>
                              <a:latin typeface="Cambria Math" panose="02040503050406030204" pitchFamily="18" charset="0"/>
                              <a:ea typeface="나눔스퀘어" panose="020B0600000101010101" pitchFamily="50" charset="-127"/>
                            </a:rPr>
                          </m:ctrlPr>
                        </m:accPr>
                        <m:e>
                          <m:r>
                            <a:rPr lang="en-US" altLang="ko-KR" sz="1400" b="1" i="1">
                              <a:solidFill>
                                <a:prstClr val="black"/>
                              </a:solidFill>
                              <a:latin typeface="Cambria Math" panose="02040503050406030204" pitchFamily="18" charset="0"/>
                              <a:ea typeface="나눔스퀘어" panose="020B0600000101010101" pitchFamily="50" charset="-127"/>
                            </a:rPr>
                            <m:t>𝒒</m:t>
                          </m:r>
                        </m:e>
                      </m:acc>
                      <m:r>
                        <a:rPr lang="en-US" altLang="ko-KR" sz="1400" i="1">
                          <a:solidFill>
                            <a:prstClr val="black"/>
                          </a:solidFill>
                          <a:latin typeface="Cambria Math" panose="02040503050406030204" pitchFamily="18" charset="0"/>
                          <a:ea typeface="나눔스퀘어" panose="020B0600000101010101" pitchFamily="50" charset="-127"/>
                        </a:rPr>
                        <m:t>−</m:t>
                      </m:r>
                      <m:r>
                        <a:rPr lang="en-US" altLang="ko-KR" sz="1400" i="1">
                          <a:solidFill>
                            <a:prstClr val="black"/>
                          </a:solidFill>
                          <a:latin typeface="Cambria Math" panose="02040503050406030204" pitchFamily="18" charset="0"/>
                          <a:ea typeface="나눔스퀘어" panose="020B0600000101010101" pitchFamily="50" charset="-127"/>
                        </a:rPr>
                        <m:t>𝑈</m:t>
                      </m:r>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b="1" i="1">
                              <a:solidFill>
                                <a:prstClr val="black"/>
                              </a:solidFill>
                              <a:latin typeface="Cambria Math" panose="02040503050406030204" pitchFamily="18" charset="0"/>
                              <a:ea typeface="나눔스퀘어" panose="020B0600000101010101" pitchFamily="50" charset="-127"/>
                            </a:rPr>
                            <m:t>𝒒</m:t>
                          </m:r>
                        </m:e>
                      </m:d>
                    </m:oMath>
                  </m:oMathPara>
                </a14:m>
                <a:endParaRPr lang="en-US" altLang="ko-KR" sz="1400" dirty="0">
                  <a:solidFill>
                    <a:prstClr val="black"/>
                  </a:solidFill>
                  <a:latin typeface="나눔스퀘어 Bold" panose="020B0600000101010101" pitchFamily="50" charset="-127"/>
                  <a:ea typeface="나눔스퀘어 Bold" panose="020B0600000101010101" pitchFamily="50" charset="-127"/>
                </a:endParaRPr>
              </a:p>
              <a:p>
                <a:pPr lvl="0">
                  <a:lnSpc>
                    <a:spcPct val="150000"/>
                  </a:lnSpc>
                </a:pPr>
                <a14:m>
                  <m:oMathPara xmlns:m="http://schemas.openxmlformats.org/officeDocument/2006/math">
                    <m:oMathParaPr>
                      <m:jc m:val="left"/>
                    </m:oMathParaPr>
                    <m:oMath xmlns:m="http://schemas.openxmlformats.org/officeDocument/2006/math">
                      <m:r>
                        <a:rPr lang="en-US" altLang="ko-KR" sz="1400" b="1" i="1" smtClean="0">
                          <a:latin typeface="Cambria Math" panose="02040503050406030204" pitchFamily="18" charset="0"/>
                          <a:ea typeface="나눔스퀘어" panose="020B0600000101010101" pitchFamily="50" charset="-127"/>
                        </a:rPr>
                        <m:t>𝝉</m:t>
                      </m:r>
                      <m:r>
                        <a:rPr lang="en-US" altLang="ko-KR" sz="1400" b="0" i="1" smtClean="0">
                          <a:latin typeface="Cambria Math" panose="02040503050406030204" pitchFamily="18" charset="0"/>
                          <a:ea typeface="나눔스퀘어" panose="020B0600000101010101" pitchFamily="50" charset="-127"/>
                        </a:rPr>
                        <m:t>=</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𝑑</m:t>
                          </m:r>
                        </m:num>
                        <m:den>
                          <m:r>
                            <a:rPr lang="en-US" altLang="ko-KR" sz="1400" b="0" i="1" smtClean="0">
                              <a:latin typeface="Cambria Math" panose="02040503050406030204" pitchFamily="18" charset="0"/>
                              <a:ea typeface="나눔스퀘어" panose="020B0600000101010101" pitchFamily="50" charset="-127"/>
                            </a:rPr>
                            <m:t>𝑑𝑡</m:t>
                          </m:r>
                        </m:den>
                      </m:f>
                      <m:d>
                        <m:dPr>
                          <m:ctrlPr>
                            <a:rPr lang="en-US" altLang="ko-KR" sz="1400" b="0" i="1" smtClean="0">
                              <a:latin typeface="Cambria Math" panose="02040503050406030204" pitchFamily="18" charset="0"/>
                              <a:ea typeface="나눔스퀘어" panose="020B0600000101010101" pitchFamily="50" charset="-127"/>
                            </a:rPr>
                          </m:ctrlPr>
                        </m:dPr>
                        <m:e>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𝐿</m:t>
                              </m:r>
                            </m:num>
                            <m:den>
                              <m:r>
                                <a:rPr lang="en-US" altLang="ko-KR" sz="1400" b="0" i="1" smtClean="0">
                                  <a:latin typeface="Cambria Math" panose="02040503050406030204" pitchFamily="18" charset="0"/>
                                  <a:ea typeface="나눔스퀘어" panose="020B0600000101010101" pitchFamily="50" charset="-127"/>
                                </a:rPr>
                                <m:t>𝜕</m:t>
                              </m:r>
                              <m:acc>
                                <m:accPr>
                                  <m:chr m:val="̇"/>
                                  <m:ctrlPr>
                                    <a:rPr lang="en-US" altLang="ko-KR" sz="1400" b="1" i="1" smtClean="0">
                                      <a:latin typeface="Cambria Math" panose="02040503050406030204" pitchFamily="18" charset="0"/>
                                      <a:ea typeface="나눔스퀘어" panose="020B0600000101010101" pitchFamily="50" charset="-127"/>
                                    </a:rPr>
                                  </m:ctrlPr>
                                </m:accPr>
                                <m:e>
                                  <m:r>
                                    <a:rPr lang="en-US" altLang="ko-KR" sz="1400" b="1" i="1" smtClean="0">
                                      <a:latin typeface="Cambria Math" panose="02040503050406030204" pitchFamily="18" charset="0"/>
                                      <a:ea typeface="나눔스퀘어" panose="020B0600000101010101" pitchFamily="50" charset="-127"/>
                                    </a:rPr>
                                    <m:t>𝒒</m:t>
                                  </m:r>
                                </m:e>
                              </m:acc>
                            </m:den>
                          </m:f>
                        </m:e>
                      </m:d>
                      <m:r>
                        <a:rPr lang="en-US" altLang="ko-KR" sz="1400" b="0" i="1" smtClean="0">
                          <a:latin typeface="Cambria Math" panose="02040503050406030204" pitchFamily="18" charset="0"/>
                          <a:ea typeface="나눔스퀘어" panose="020B0600000101010101" pitchFamily="50" charset="-127"/>
                        </a:rPr>
                        <m:t>−</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𝐿</m:t>
                          </m:r>
                        </m:num>
                        <m:den>
                          <m:r>
                            <a:rPr lang="en-US" altLang="ko-KR" sz="1400" b="0" i="1" smtClean="0">
                              <a:latin typeface="Cambria Math" panose="02040503050406030204" pitchFamily="18" charset="0"/>
                              <a:ea typeface="나눔스퀘어" panose="020B0600000101010101" pitchFamily="50" charset="-127"/>
                            </a:rPr>
                            <m:t>𝜕</m:t>
                          </m:r>
                          <m:r>
                            <a:rPr lang="en-US" altLang="ko-KR" sz="1400" b="1" i="1" smtClean="0">
                              <a:latin typeface="Cambria Math" panose="02040503050406030204" pitchFamily="18" charset="0"/>
                              <a:ea typeface="나눔스퀘어" panose="020B0600000101010101" pitchFamily="50" charset="-127"/>
                            </a:rPr>
                            <m:t>𝒒</m:t>
                          </m:r>
                        </m:den>
                      </m:f>
                    </m:oMath>
                  </m:oMathPara>
                </a14:m>
                <a:endParaRPr lang="en-US" altLang="ko-KR" sz="1400" b="0" i="1" dirty="0">
                  <a:latin typeface="Cambria Math" panose="02040503050406030204" pitchFamily="18" charset="0"/>
                  <a:ea typeface="나눔스퀘어" panose="020B0600000101010101" pitchFamily="50" charset="-127"/>
                </a:endParaRPr>
              </a:p>
              <a:p>
                <a:pPr lvl="0">
                  <a:lnSpc>
                    <a:spcPct val="150000"/>
                  </a:lnSpc>
                </a:pPr>
                <a14:m>
                  <m:oMathPara xmlns:m="http://schemas.openxmlformats.org/officeDocument/2006/math">
                    <m:oMathParaPr>
                      <m:jc m:val="left"/>
                    </m:oMathParaPr>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   =</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𝑑</m:t>
                          </m:r>
                        </m:num>
                        <m:den>
                          <m:r>
                            <a:rPr lang="en-US" altLang="ko-KR" sz="1400" b="0" i="1" smtClean="0">
                              <a:latin typeface="Cambria Math" panose="02040503050406030204" pitchFamily="18" charset="0"/>
                              <a:ea typeface="나눔스퀘어" panose="020B0600000101010101" pitchFamily="50" charset="-127"/>
                            </a:rPr>
                            <m:t>𝑑𝑡</m:t>
                          </m:r>
                        </m:den>
                      </m:f>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0" i="1" smtClean="0">
                              <a:latin typeface="Cambria Math" panose="02040503050406030204" pitchFamily="18" charset="0"/>
                              <a:ea typeface="나눔스퀘어" panose="020B0600000101010101" pitchFamily="50" charset="-127"/>
                            </a:rPr>
                            <m:t>𝑀</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1" i="1" smtClean="0">
                                  <a:latin typeface="Cambria Math" panose="02040503050406030204" pitchFamily="18" charset="0"/>
                                  <a:ea typeface="나눔스퀘어" panose="020B0600000101010101" pitchFamily="50" charset="-127"/>
                                </a:rPr>
                                <m:t>𝒒</m:t>
                              </m:r>
                            </m:e>
                          </m:d>
                          <m:acc>
                            <m:accPr>
                              <m:chr m:val="̇"/>
                              <m:ctrlPr>
                                <a:rPr lang="en-US" altLang="ko-KR" sz="1400" b="1" i="1" smtClean="0">
                                  <a:latin typeface="Cambria Math" panose="02040503050406030204" pitchFamily="18" charset="0"/>
                                  <a:ea typeface="나눔스퀘어" panose="020B0600000101010101" pitchFamily="50" charset="-127"/>
                                </a:rPr>
                              </m:ctrlPr>
                            </m:accPr>
                            <m:e>
                              <m:r>
                                <a:rPr lang="en-US" altLang="ko-KR" sz="1400" b="1" i="1" smtClean="0">
                                  <a:latin typeface="Cambria Math" panose="02040503050406030204" pitchFamily="18" charset="0"/>
                                  <a:ea typeface="나눔스퀘어" panose="020B0600000101010101" pitchFamily="50" charset="-127"/>
                                </a:rPr>
                                <m:t>𝒒</m:t>
                              </m:r>
                            </m:e>
                          </m:acc>
                        </m:e>
                      </m:d>
                      <m:r>
                        <a:rPr lang="en-US" altLang="ko-KR" sz="1400" b="0" i="1" smtClean="0">
                          <a:latin typeface="Cambria Math" panose="02040503050406030204" pitchFamily="18" charset="0"/>
                          <a:ea typeface="나눔스퀘어" panose="020B0600000101010101" pitchFamily="50" charset="-127"/>
                        </a:rPr>
                        <m:t>−</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1</m:t>
                          </m:r>
                        </m:num>
                        <m:den>
                          <m:r>
                            <a:rPr lang="en-US" altLang="ko-KR" sz="1400" b="0" i="1" smtClean="0">
                              <a:latin typeface="Cambria Math" panose="02040503050406030204" pitchFamily="18" charset="0"/>
                              <a:ea typeface="나눔스퀘어" panose="020B0600000101010101" pitchFamily="50" charset="-127"/>
                            </a:rPr>
                            <m:t>2</m:t>
                          </m:r>
                        </m:den>
                      </m:f>
                      <m:sSup>
                        <m:sSupPr>
                          <m:ctrlPr>
                            <a:rPr lang="en-US" altLang="ko-KR" sz="1400" b="0" i="1" smtClean="0">
                              <a:latin typeface="Cambria Math" panose="02040503050406030204" pitchFamily="18" charset="0"/>
                              <a:ea typeface="나눔스퀘어" panose="020B0600000101010101" pitchFamily="50" charset="-127"/>
                            </a:rPr>
                          </m:ctrlPr>
                        </m:sSupPr>
                        <m:e>
                          <m:acc>
                            <m:accPr>
                              <m:chr m:val="̇"/>
                              <m:ctrlPr>
                                <a:rPr lang="en-US" altLang="ko-KR" sz="1400" b="1" i="1" smtClean="0">
                                  <a:latin typeface="Cambria Math" panose="02040503050406030204" pitchFamily="18" charset="0"/>
                                  <a:ea typeface="나눔스퀘어" panose="020B0600000101010101" pitchFamily="50" charset="-127"/>
                                </a:rPr>
                              </m:ctrlPr>
                            </m:accPr>
                            <m:e>
                              <m:r>
                                <a:rPr lang="en-US" altLang="ko-KR" sz="1400" b="1" i="1" smtClean="0">
                                  <a:latin typeface="Cambria Math" panose="02040503050406030204" pitchFamily="18" charset="0"/>
                                  <a:ea typeface="나눔스퀘어" panose="020B0600000101010101" pitchFamily="50" charset="-127"/>
                                </a:rPr>
                                <m:t>𝒒</m:t>
                              </m:r>
                            </m:e>
                          </m:acc>
                        </m:e>
                        <m:sup>
                          <m:r>
                            <a:rPr lang="en-US" altLang="ko-KR" sz="1400" b="0" i="1" smtClean="0">
                              <a:latin typeface="Cambria Math" panose="02040503050406030204" pitchFamily="18" charset="0"/>
                              <a:ea typeface="나눔스퀘어" panose="020B0600000101010101" pitchFamily="50" charset="-127"/>
                            </a:rPr>
                            <m:t>⊤</m:t>
                          </m:r>
                        </m:sup>
                      </m:sSup>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𝑀</m:t>
                          </m:r>
                        </m:num>
                        <m:den>
                          <m:r>
                            <a:rPr lang="en-US" altLang="ko-KR" sz="1400" b="0" i="1" smtClean="0">
                              <a:latin typeface="Cambria Math" panose="02040503050406030204" pitchFamily="18" charset="0"/>
                              <a:ea typeface="나눔스퀘어" panose="020B0600000101010101" pitchFamily="50" charset="-127"/>
                            </a:rPr>
                            <m:t>𝜕</m:t>
                          </m:r>
                          <m:r>
                            <a:rPr lang="en-US" altLang="ko-KR" sz="1400" b="1" i="1" smtClean="0">
                              <a:latin typeface="Cambria Math" panose="02040503050406030204" pitchFamily="18" charset="0"/>
                              <a:ea typeface="나눔스퀘어" panose="020B0600000101010101" pitchFamily="50" charset="-127"/>
                            </a:rPr>
                            <m:t>𝒒</m:t>
                          </m:r>
                        </m:den>
                      </m:f>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1" i="1" smtClean="0">
                              <a:latin typeface="Cambria Math" panose="02040503050406030204" pitchFamily="18" charset="0"/>
                              <a:ea typeface="나눔스퀘어" panose="020B0600000101010101" pitchFamily="50" charset="-127"/>
                            </a:rPr>
                            <m:t>𝒒</m:t>
                          </m:r>
                        </m:e>
                      </m:acc>
                      <m:r>
                        <a:rPr lang="en-US" altLang="ko-KR" sz="1400" b="0" i="1" smtClean="0">
                          <a:latin typeface="Cambria Math" panose="02040503050406030204" pitchFamily="18" charset="0"/>
                          <a:ea typeface="나눔스퀘어" panose="020B0600000101010101" pitchFamily="50" charset="-127"/>
                        </a:rPr>
                        <m:t>+</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𝑈</m:t>
                          </m:r>
                        </m:num>
                        <m:den>
                          <m:r>
                            <a:rPr lang="en-US" altLang="ko-KR" sz="1400" b="0" i="1" smtClean="0">
                              <a:latin typeface="Cambria Math" panose="02040503050406030204" pitchFamily="18" charset="0"/>
                              <a:ea typeface="나눔스퀘어" panose="020B0600000101010101" pitchFamily="50" charset="-127"/>
                            </a:rPr>
                            <m:t>𝜕</m:t>
                          </m:r>
                          <m:r>
                            <a:rPr lang="en-US" altLang="ko-KR" sz="1400" b="1" i="1" smtClean="0">
                              <a:latin typeface="Cambria Math" panose="02040503050406030204" pitchFamily="18" charset="0"/>
                              <a:ea typeface="나눔스퀘어" panose="020B0600000101010101" pitchFamily="50" charset="-127"/>
                            </a:rPr>
                            <m:t>𝒒</m:t>
                          </m:r>
                        </m:den>
                      </m:f>
                    </m:oMath>
                  </m:oMathPara>
                </a14:m>
                <a:endParaRPr lang="en-US" altLang="ko-KR" sz="1400" b="0" i="1" dirty="0">
                  <a:latin typeface="Cambria Math" panose="02040503050406030204" pitchFamily="18" charset="0"/>
                  <a:ea typeface="나눔스퀘어" panose="020B0600000101010101" pitchFamily="50" charset="-127"/>
                </a:endParaRPr>
              </a:p>
              <a:p>
                <a:pPr lvl="0">
                  <a:lnSpc>
                    <a:spcPct val="150000"/>
                  </a:lnSpc>
                </a:pPr>
                <a14:m>
                  <m:oMathPara xmlns:m="http://schemas.openxmlformats.org/officeDocument/2006/math">
                    <m:oMathParaPr>
                      <m:jc m:val="left"/>
                    </m:oMathParaPr>
                    <m:oMath xmlns:m="http://schemas.openxmlformats.org/officeDocument/2006/math">
                      <m:r>
                        <a:rPr lang="en-US" altLang="ko-KR" sz="1400" b="0" i="1" dirty="0" smtClean="0">
                          <a:latin typeface="Cambria Math" panose="02040503050406030204" pitchFamily="18" charset="0"/>
                          <a:ea typeface="나눔스퀘어" panose="020B0600000101010101" pitchFamily="50" charset="-127"/>
                        </a:rPr>
                        <m:t>   </m:t>
                      </m:r>
                      <m:r>
                        <a:rPr lang="en-US" altLang="ko-KR" sz="1400" i="1" dirty="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𝑀</m:t>
                      </m:r>
                      <m:d>
                        <m:dPr>
                          <m:ctrlPr>
                            <a:rPr lang="en-US" altLang="ko-KR" sz="1400" b="0" i="1" smtClean="0">
                              <a:latin typeface="Cambria Math" panose="02040503050406030204" pitchFamily="18" charset="0"/>
                              <a:ea typeface="나눔스퀘어" panose="020B0600000101010101" pitchFamily="50" charset="-127"/>
                            </a:rPr>
                          </m:ctrlPr>
                        </m:dPr>
                        <m:e>
                          <m:r>
                            <a:rPr lang="en-US" altLang="ko-KR" sz="1400" b="1" i="1" smtClean="0">
                              <a:latin typeface="Cambria Math" panose="02040503050406030204" pitchFamily="18" charset="0"/>
                              <a:ea typeface="나눔스퀘어" panose="020B0600000101010101" pitchFamily="50" charset="-127"/>
                            </a:rPr>
                            <m:t>𝒒</m:t>
                          </m:r>
                        </m:e>
                      </m:d>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𝑞</m:t>
                          </m:r>
                        </m:e>
                      </m:acc>
                      <m:r>
                        <a:rPr lang="en-US" altLang="ko-KR" sz="1400" b="0" i="1" smtClean="0">
                          <a:solidFill>
                            <a:prstClr val="black"/>
                          </a:solidFill>
                          <a:latin typeface="Cambria Math" panose="02040503050406030204" pitchFamily="18" charset="0"/>
                          <a:ea typeface="나눔스퀘어" panose="020B0600000101010101" pitchFamily="50" charset="-127"/>
                        </a:rPr>
                        <m:t>+</m:t>
                      </m:r>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0" i="1" smtClean="0">
                                  <a:solidFill>
                                    <a:prstClr val="black"/>
                                  </a:solidFill>
                                  <a:latin typeface="Cambria Math" panose="02040503050406030204" pitchFamily="18" charset="0"/>
                                  <a:ea typeface="나눔스퀘어" panose="020B0600000101010101" pitchFamily="50" charset="-127"/>
                                </a:rPr>
                                <m:t>𝑀</m:t>
                              </m:r>
                            </m:e>
                          </m:acc>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r>
                                <a:rPr lang="en-US" altLang="ko-KR" sz="1400" b="1" i="1" smtClean="0">
                                  <a:solidFill>
                                    <a:prstClr val="black"/>
                                  </a:solidFill>
                                  <a:latin typeface="Cambria Math" panose="02040503050406030204" pitchFamily="18" charset="0"/>
                                  <a:ea typeface="나눔스퀘어" panose="020B0600000101010101" pitchFamily="50" charset="-127"/>
                                </a:rPr>
                                <m:t>𝒒</m:t>
                              </m:r>
                              <m:r>
                                <a:rPr lang="en-US" altLang="ko-KR" sz="1400" b="0" i="1" smtClean="0">
                                  <a:solidFill>
                                    <a:prstClr val="black"/>
                                  </a:solidFill>
                                  <a:latin typeface="Cambria Math" panose="02040503050406030204" pitchFamily="18" charset="0"/>
                                  <a:ea typeface="나눔스퀘어" panose="020B0600000101010101" pitchFamily="50" charset="-127"/>
                                </a:rPr>
                                <m:t>, </m:t>
                              </m:r>
                              <m:acc>
                                <m:accPr>
                                  <m:chr m:val="̇"/>
                                  <m:ctrlPr>
                                    <a:rPr lang="en-US" altLang="ko-KR" sz="1400" b="1"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e>
                          </m:d>
                          <m:r>
                            <a:rPr lang="en-US" altLang="ko-KR" sz="1400" b="0" i="1" smtClean="0">
                              <a:solidFill>
                                <a:prstClr val="black"/>
                              </a:solidFill>
                              <a:latin typeface="Cambria Math" panose="02040503050406030204" pitchFamily="18" charset="0"/>
                              <a:ea typeface="나눔스퀘어" panose="020B0600000101010101" pitchFamily="50" charset="-127"/>
                            </a:rPr>
                            <m:t>−</m:t>
                          </m:r>
                          <m:f>
                            <m:fPr>
                              <m:ctrlPr>
                                <a:rPr lang="en-US" altLang="ko-KR" sz="1400" b="0" i="1" smtClean="0">
                                  <a:solidFill>
                                    <a:prstClr val="black"/>
                                  </a:solidFill>
                                  <a:latin typeface="Cambria Math" panose="02040503050406030204" pitchFamily="18" charset="0"/>
                                  <a:ea typeface="나눔스퀘어" panose="020B0600000101010101" pitchFamily="50" charset="-127"/>
                                </a:rPr>
                              </m:ctrlPr>
                            </m:fPr>
                            <m:num>
                              <m:r>
                                <a:rPr lang="en-US" altLang="ko-KR" sz="1400" b="0" i="1" smtClean="0">
                                  <a:solidFill>
                                    <a:prstClr val="black"/>
                                  </a:solidFill>
                                  <a:latin typeface="Cambria Math" panose="02040503050406030204" pitchFamily="18" charset="0"/>
                                  <a:ea typeface="나눔스퀘어" panose="020B0600000101010101" pitchFamily="50" charset="-127"/>
                                </a:rPr>
                                <m:t>1</m:t>
                              </m:r>
                            </m:num>
                            <m:den>
                              <m:r>
                                <a:rPr lang="en-US" altLang="ko-KR" sz="1400" b="0" i="1" smtClean="0">
                                  <a:solidFill>
                                    <a:prstClr val="black"/>
                                  </a:solidFill>
                                  <a:latin typeface="Cambria Math" panose="02040503050406030204" pitchFamily="18" charset="0"/>
                                  <a:ea typeface="나눔스퀘어" panose="020B0600000101010101" pitchFamily="50" charset="-127"/>
                                </a:rPr>
                                <m:t>2</m:t>
                              </m:r>
                            </m:den>
                          </m:f>
                          <m:sSup>
                            <m:sSupPr>
                              <m:ctrlPr>
                                <a:rPr lang="en-US" altLang="ko-KR" sz="1400" b="0" i="1" smtClean="0">
                                  <a:solidFill>
                                    <a:prstClr val="black"/>
                                  </a:solidFill>
                                  <a:latin typeface="Cambria Math" panose="02040503050406030204" pitchFamily="18" charset="0"/>
                                  <a:ea typeface="나눔스퀘어" panose="020B0600000101010101" pitchFamily="50" charset="-127"/>
                                </a:rPr>
                              </m:ctrlPr>
                            </m:sSupPr>
                            <m:e>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e>
                            <m:sup>
                              <m:r>
                                <a:rPr lang="en-US" altLang="ko-KR" sz="1400" b="0" i="1" smtClean="0">
                                  <a:solidFill>
                                    <a:prstClr val="black"/>
                                  </a:solidFill>
                                  <a:latin typeface="Cambria Math" panose="02040503050406030204" pitchFamily="18" charset="0"/>
                                  <a:ea typeface="나눔스퀘어" panose="020B0600000101010101" pitchFamily="50" charset="-127"/>
                                </a:rPr>
                                <m:t>⊤</m:t>
                              </m:r>
                            </m:sup>
                          </m:sSup>
                          <m:f>
                            <m:fPr>
                              <m:ctrlPr>
                                <a:rPr lang="en-US" altLang="ko-KR" sz="1400" b="0" i="1" smtClean="0">
                                  <a:solidFill>
                                    <a:prstClr val="black"/>
                                  </a:solidFill>
                                  <a:latin typeface="Cambria Math" panose="02040503050406030204" pitchFamily="18" charset="0"/>
                                  <a:ea typeface="나눔스퀘어" panose="020B0600000101010101" pitchFamily="50" charset="-127"/>
                                </a:rPr>
                              </m:ctrlPr>
                            </m:fPr>
                            <m:num>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0" i="1" smtClean="0">
                                  <a:solidFill>
                                    <a:prstClr val="black"/>
                                  </a:solidFill>
                                  <a:latin typeface="Cambria Math" panose="02040503050406030204" pitchFamily="18" charset="0"/>
                                  <a:ea typeface="나눔스퀘어" panose="020B0600000101010101" pitchFamily="50" charset="-127"/>
                                </a:rPr>
                                <m:t>𝑀</m:t>
                              </m:r>
                            </m:num>
                            <m:den>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1" i="1" smtClean="0">
                                  <a:solidFill>
                                    <a:prstClr val="black"/>
                                  </a:solidFill>
                                  <a:latin typeface="Cambria Math" panose="02040503050406030204" pitchFamily="18" charset="0"/>
                                  <a:ea typeface="나눔스퀘어" panose="020B0600000101010101" pitchFamily="50" charset="-127"/>
                                </a:rPr>
                                <m:t>𝒒</m:t>
                              </m:r>
                            </m:den>
                          </m:f>
                        </m:e>
                      </m:d>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r>
                        <a:rPr lang="en-US" altLang="ko-KR" sz="1400" b="0" i="1" smtClean="0">
                          <a:solidFill>
                            <a:prstClr val="black"/>
                          </a:solidFill>
                          <a:latin typeface="Cambria Math" panose="02040503050406030204" pitchFamily="18" charset="0"/>
                          <a:ea typeface="나눔스퀘어" panose="020B0600000101010101" pitchFamily="50" charset="-127"/>
                        </a:rPr>
                        <m:t>+</m:t>
                      </m:r>
                      <m:f>
                        <m:fPr>
                          <m:ctrlPr>
                            <a:rPr lang="en-US" altLang="ko-KR" sz="1400" b="0" i="1" smtClean="0">
                              <a:solidFill>
                                <a:prstClr val="black"/>
                              </a:solidFill>
                              <a:latin typeface="Cambria Math" panose="02040503050406030204" pitchFamily="18" charset="0"/>
                              <a:ea typeface="나눔스퀘어" panose="020B0600000101010101" pitchFamily="50" charset="-127"/>
                            </a:rPr>
                          </m:ctrlPr>
                        </m:fPr>
                        <m:num>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0" i="1" smtClean="0">
                              <a:solidFill>
                                <a:prstClr val="black"/>
                              </a:solidFill>
                              <a:latin typeface="Cambria Math" panose="02040503050406030204" pitchFamily="18" charset="0"/>
                              <a:ea typeface="나눔스퀘어" panose="020B0600000101010101" pitchFamily="50" charset="-127"/>
                            </a:rPr>
                            <m:t>𝑈</m:t>
                          </m:r>
                        </m:num>
                        <m:den>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1" i="1" smtClean="0">
                              <a:solidFill>
                                <a:prstClr val="black"/>
                              </a:solidFill>
                              <a:latin typeface="Cambria Math" panose="02040503050406030204" pitchFamily="18" charset="0"/>
                              <a:ea typeface="나눔스퀘어" panose="020B0600000101010101" pitchFamily="50" charset="-127"/>
                            </a:rPr>
                            <m:t>𝒒</m:t>
                          </m:r>
                        </m:den>
                      </m:f>
                    </m:oMath>
                  </m:oMathPara>
                </a14:m>
                <a:endParaRPr lang="en-US" altLang="ko-KR" sz="1400" b="0" i="1" dirty="0">
                  <a:solidFill>
                    <a:prstClr val="black"/>
                  </a:solidFill>
                  <a:latin typeface="Cambria Math" panose="02040503050406030204" pitchFamily="18" charset="0"/>
                  <a:ea typeface="나눔스퀘어" panose="020B0600000101010101" pitchFamily="50" charset="-127"/>
                </a:endParaRPr>
              </a:p>
              <a:p>
                <a:pPr lvl="0">
                  <a:lnSpc>
                    <a:spcPct val="150000"/>
                  </a:lnSpc>
                </a:pPr>
                <a14:m>
                  <m:oMathPara xmlns:m="http://schemas.openxmlformats.org/officeDocument/2006/math">
                    <m:oMathParaPr>
                      <m:jc m:val="left"/>
                    </m:oMathParaPr>
                    <m:oMath xmlns:m="http://schemas.openxmlformats.org/officeDocument/2006/math">
                      <m:r>
                        <a:rPr lang="en-US" altLang="ko-KR" sz="1400" b="0" i="1" smtClean="0">
                          <a:solidFill>
                            <a:prstClr val="black"/>
                          </a:solidFill>
                          <a:latin typeface="Cambria Math" panose="02040503050406030204" pitchFamily="18" charset="0"/>
                          <a:ea typeface="나눔스퀘어" panose="020B0600000101010101" pitchFamily="50" charset="-127"/>
                        </a:rPr>
                        <m:t>   =</m:t>
                      </m:r>
                      <m:r>
                        <a:rPr lang="en-US" altLang="ko-KR" sz="1400" b="0" i="1" smtClean="0">
                          <a:solidFill>
                            <a:prstClr val="black"/>
                          </a:solidFill>
                          <a:latin typeface="Cambria Math" panose="02040503050406030204" pitchFamily="18" charset="0"/>
                          <a:ea typeface="나눔스퀘어" panose="020B0600000101010101" pitchFamily="50" charset="-127"/>
                        </a:rPr>
                        <m:t>𝑀</m:t>
                      </m:r>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r>
                            <a:rPr lang="en-US" altLang="ko-KR" sz="1400" b="1" i="1" smtClean="0">
                              <a:solidFill>
                                <a:prstClr val="black"/>
                              </a:solidFill>
                              <a:latin typeface="Cambria Math" panose="02040503050406030204" pitchFamily="18" charset="0"/>
                              <a:ea typeface="나눔스퀘어" panose="020B0600000101010101" pitchFamily="50" charset="-127"/>
                            </a:rPr>
                            <m:t>𝒒</m:t>
                          </m:r>
                        </m:e>
                      </m:d>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0" i="1" smtClean="0">
                          <a:solidFill>
                            <a:prstClr val="black"/>
                          </a:solidFill>
                          <a:latin typeface="Cambria Math" panose="02040503050406030204" pitchFamily="18" charset="0"/>
                          <a:ea typeface="나눔스퀘어" panose="020B0600000101010101" pitchFamily="50" charset="-127"/>
                        </a:rPr>
                        <m:t>𝐶</m:t>
                      </m:r>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r>
                            <a:rPr lang="en-US" altLang="ko-KR" sz="1400" b="1" i="1" smtClean="0">
                              <a:solidFill>
                                <a:prstClr val="black"/>
                              </a:solidFill>
                              <a:latin typeface="Cambria Math" panose="02040503050406030204" pitchFamily="18" charset="0"/>
                              <a:ea typeface="나눔스퀘어" panose="020B0600000101010101" pitchFamily="50" charset="-127"/>
                            </a:rPr>
                            <m:t>𝒒</m:t>
                          </m:r>
                          <m:r>
                            <a:rPr lang="en-US" altLang="ko-KR" sz="1400" b="0" i="1" smtClean="0">
                              <a:solidFill>
                                <a:prstClr val="black"/>
                              </a:solidFill>
                              <a:latin typeface="Cambria Math" panose="02040503050406030204" pitchFamily="18" charset="0"/>
                              <a:ea typeface="나눔스퀘어" panose="020B0600000101010101" pitchFamily="50" charset="-127"/>
                            </a:rPr>
                            <m:t>, </m:t>
                          </m:r>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e>
                      </m:d>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1" i="1" smtClean="0">
                          <a:solidFill>
                            <a:prstClr val="black"/>
                          </a:solidFill>
                          <a:latin typeface="Cambria Math" panose="02040503050406030204" pitchFamily="18" charset="0"/>
                          <a:ea typeface="나눔스퀘어" panose="020B0600000101010101" pitchFamily="50" charset="-127"/>
                        </a:rPr>
                        <m:t>𝒈</m:t>
                      </m:r>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r>
                            <a:rPr lang="en-US" altLang="ko-KR" sz="1400" b="1" i="1" smtClean="0">
                              <a:solidFill>
                                <a:prstClr val="black"/>
                              </a:solidFill>
                              <a:latin typeface="Cambria Math" panose="02040503050406030204" pitchFamily="18" charset="0"/>
                              <a:ea typeface="나눔스퀘어" panose="020B0600000101010101" pitchFamily="50" charset="-127"/>
                            </a:rPr>
                            <m:t>𝒒</m:t>
                          </m:r>
                        </m:e>
                      </m:d>
                    </m:oMath>
                  </m:oMathPara>
                </a14:m>
                <a:endParaRPr lang="en-US" altLang="ko-KR" sz="1400" b="0" i="1" dirty="0">
                  <a:latin typeface="나눔스퀘어 Bold" panose="020B0600000101010101" pitchFamily="50" charset="-127"/>
                  <a:ea typeface="나눔스퀘어" panose="020B0600000101010101" pitchFamily="50" charset="-127"/>
                </a:endParaRPr>
              </a:p>
            </p:txBody>
          </p:sp>
        </mc:Choice>
        <mc:Fallback>
          <p:sp>
            <p:nvSpPr>
              <p:cNvPr id="8" name="직사각형 7">
                <a:extLst>
                  <a:ext uri="{FF2B5EF4-FFF2-40B4-BE49-F238E27FC236}">
                    <a16:creationId xmlns:a16="http://schemas.microsoft.com/office/drawing/2014/main" id="{0D8A87FB-DD68-42E3-A356-0855335CADBF}"/>
                  </a:ext>
                </a:extLst>
              </p:cNvPr>
              <p:cNvSpPr>
                <a:spLocks noRot="1" noChangeAspect="1" noMove="1" noResize="1" noEditPoints="1" noAdjustHandles="1" noChangeArrowheads="1" noChangeShapeType="1" noTextEdit="1"/>
              </p:cNvSpPr>
              <p:nvPr/>
            </p:nvSpPr>
            <p:spPr>
              <a:xfrm>
                <a:off x="681318" y="2250909"/>
                <a:ext cx="4778188" cy="3141629"/>
              </a:xfrm>
              <a:prstGeom prst="rect">
                <a:avLst/>
              </a:prstGeom>
              <a:blipFill>
                <a:blip r:embed="rId4"/>
                <a:stretch>
                  <a:fillRect/>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72E60C7E-4360-421C-A8C5-277DEB112ECE}"/>
              </a:ext>
            </a:extLst>
          </p:cNvPr>
          <p:cNvSpPr txBox="1"/>
          <p:nvPr/>
        </p:nvSpPr>
        <p:spPr>
          <a:xfrm>
            <a:off x="264995" y="5902248"/>
            <a:ext cx="1264529" cy="276999"/>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Mass matrix</a:t>
            </a:r>
          </a:p>
        </p:txBody>
      </p:sp>
      <p:cxnSp>
        <p:nvCxnSpPr>
          <p:cNvPr id="42" name="직선 화살표 연결선 41">
            <a:extLst>
              <a:ext uri="{FF2B5EF4-FFF2-40B4-BE49-F238E27FC236}">
                <a16:creationId xmlns:a16="http://schemas.microsoft.com/office/drawing/2014/main" id="{51800A1A-7EF0-4532-B87A-962E80D1A70B}"/>
              </a:ext>
            </a:extLst>
          </p:cNvPr>
          <p:cNvCxnSpPr>
            <a:cxnSpLocks/>
          </p:cNvCxnSpPr>
          <p:nvPr/>
        </p:nvCxnSpPr>
        <p:spPr>
          <a:xfrm flipV="1">
            <a:off x="897260" y="5382942"/>
            <a:ext cx="238966" cy="519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9BB13FF-70AC-4682-9164-E25C7D97CCB8}"/>
              </a:ext>
            </a:extLst>
          </p:cNvPr>
          <p:cNvSpPr txBox="1"/>
          <p:nvPr/>
        </p:nvSpPr>
        <p:spPr>
          <a:xfrm>
            <a:off x="1348754" y="5902249"/>
            <a:ext cx="1264529" cy="276999"/>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Coriolis matrix</a:t>
            </a:r>
          </a:p>
        </p:txBody>
      </p:sp>
      <p:sp>
        <p:nvSpPr>
          <p:cNvPr id="46" name="TextBox 45">
            <a:extLst>
              <a:ext uri="{FF2B5EF4-FFF2-40B4-BE49-F238E27FC236}">
                <a16:creationId xmlns:a16="http://schemas.microsoft.com/office/drawing/2014/main" id="{966BEBE8-F9F6-420B-A65B-78DB21A63179}"/>
              </a:ext>
            </a:extLst>
          </p:cNvPr>
          <p:cNvSpPr txBox="1"/>
          <p:nvPr/>
        </p:nvSpPr>
        <p:spPr>
          <a:xfrm>
            <a:off x="2349666" y="5902249"/>
            <a:ext cx="2341578" cy="461665"/>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Gravity vector</a:t>
            </a:r>
          </a:p>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(Gravity compensate term)</a:t>
            </a:r>
          </a:p>
        </p:txBody>
      </p:sp>
      <p:cxnSp>
        <p:nvCxnSpPr>
          <p:cNvPr id="48" name="직선 화살표 연결선 47">
            <a:extLst>
              <a:ext uri="{FF2B5EF4-FFF2-40B4-BE49-F238E27FC236}">
                <a16:creationId xmlns:a16="http://schemas.microsoft.com/office/drawing/2014/main" id="{414658A4-7BF0-4D38-8815-9569AF9285AE}"/>
              </a:ext>
            </a:extLst>
          </p:cNvPr>
          <p:cNvCxnSpPr>
            <a:cxnSpLocks/>
            <a:stCxn id="45" idx="0"/>
          </p:cNvCxnSpPr>
          <p:nvPr/>
        </p:nvCxnSpPr>
        <p:spPr>
          <a:xfrm flipV="1">
            <a:off x="1981019" y="5382942"/>
            <a:ext cx="38871" cy="519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5555809-D443-4581-942D-78614F86F304}"/>
              </a:ext>
            </a:extLst>
          </p:cNvPr>
          <p:cNvCxnSpPr>
            <a:cxnSpLocks/>
            <a:stCxn id="46" idx="0"/>
          </p:cNvCxnSpPr>
          <p:nvPr/>
        </p:nvCxnSpPr>
        <p:spPr>
          <a:xfrm flipH="1" flipV="1">
            <a:off x="2943059" y="5382942"/>
            <a:ext cx="577396" cy="519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직사각형 57">
                <a:extLst>
                  <a:ext uri="{FF2B5EF4-FFF2-40B4-BE49-F238E27FC236}">
                    <a16:creationId xmlns:a16="http://schemas.microsoft.com/office/drawing/2014/main" id="{0B3CC9D6-9E02-408E-A559-4D86BF8665EA}"/>
                  </a:ext>
                </a:extLst>
              </p:cNvPr>
              <p:cNvSpPr/>
              <p:nvPr/>
            </p:nvSpPr>
            <p:spPr>
              <a:xfrm>
                <a:off x="4939553" y="2110394"/>
                <a:ext cx="7095817" cy="3684278"/>
              </a:xfrm>
              <a:prstGeom prst="rect">
                <a:avLst/>
              </a:prstGeom>
            </p:spPr>
            <p:txBody>
              <a:bodyPr wrap="square">
                <a:spAutoFit/>
              </a:bodyPr>
              <a:lstStyle/>
              <a:p>
                <a:pPr lvl="0"/>
                <a14:m>
                  <m:oMathPara xmlns:m="http://schemas.openxmlformats.org/officeDocument/2006/math">
                    <m:oMathParaPr>
                      <m:jc m:val="left"/>
                    </m:oMathParaPr>
                    <m:oMath xmlns:m="http://schemas.openxmlformats.org/officeDocument/2006/math">
                      <m:r>
                        <a:rPr lang="en-US" altLang="ko-KR" sz="1400" i="1" smtClean="0">
                          <a:solidFill>
                            <a:prstClr val="black"/>
                          </a:solidFill>
                          <a:latin typeface="Cambria Math" panose="02040503050406030204" pitchFamily="18" charset="0"/>
                          <a:ea typeface="나눔스퀘어" panose="020B0600000101010101" pitchFamily="50" charset="-127"/>
                        </a:rPr>
                        <m:t>𝐿</m:t>
                      </m:r>
                      <m:r>
                        <a:rPr lang="en-US" altLang="ko-KR" sz="1400" b="0" i="1" smtClean="0">
                          <a:solidFill>
                            <a:prstClr val="black"/>
                          </a:solidFill>
                          <a:latin typeface="Cambria Math" panose="02040503050406030204" pitchFamily="18" charset="0"/>
                          <a:ea typeface="나눔스퀘어" panose="020B0600000101010101" pitchFamily="50" charset="-127"/>
                        </a:rPr>
                        <m:t>= </m:t>
                      </m:r>
                      <m:f>
                        <m:fPr>
                          <m:ctrlPr>
                            <a:rPr lang="en-US" altLang="ko-KR" sz="1400" b="0" i="1" smtClean="0">
                              <a:solidFill>
                                <a:prstClr val="black"/>
                              </a:solidFill>
                              <a:latin typeface="Cambria Math" panose="02040503050406030204" pitchFamily="18" charset="0"/>
                              <a:ea typeface="나눔스퀘어" panose="020B0600000101010101" pitchFamily="50" charset="-127"/>
                            </a:rPr>
                          </m:ctrlPr>
                        </m:fPr>
                        <m:num>
                          <m:r>
                            <a:rPr lang="en-US" altLang="ko-KR" sz="1400" b="0" i="1" smtClean="0">
                              <a:solidFill>
                                <a:prstClr val="black"/>
                              </a:solidFill>
                              <a:latin typeface="Cambria Math" panose="02040503050406030204" pitchFamily="18" charset="0"/>
                              <a:ea typeface="나눔스퀘어" panose="020B0600000101010101" pitchFamily="50" charset="-127"/>
                            </a:rPr>
                            <m:t>1</m:t>
                          </m:r>
                        </m:num>
                        <m:den>
                          <m:r>
                            <a:rPr lang="en-US" altLang="ko-KR" sz="1400" b="0" i="1" smtClean="0">
                              <a:solidFill>
                                <a:prstClr val="black"/>
                              </a:solidFill>
                              <a:latin typeface="Cambria Math" panose="02040503050406030204" pitchFamily="18" charset="0"/>
                              <a:ea typeface="나눔스퀘어" panose="020B0600000101010101" pitchFamily="50" charset="-127"/>
                            </a:rPr>
                            <m:t>2</m:t>
                          </m:r>
                        </m:den>
                      </m:f>
                      <m:nary>
                        <m:naryPr>
                          <m:chr m:val="∑"/>
                          <m:supHide m:val="on"/>
                          <m:ctrlPr>
                            <a:rPr lang="en-US" altLang="ko-KR" sz="1400" b="0" i="1" smtClean="0">
                              <a:solidFill>
                                <a:prstClr val="black"/>
                              </a:solidFill>
                              <a:latin typeface="Cambria Math" panose="02040503050406030204" pitchFamily="18" charset="0"/>
                              <a:ea typeface="나눔스퀘어" panose="020B0600000101010101" pitchFamily="50" charset="-127"/>
                            </a:rPr>
                          </m:ctrlPr>
                        </m:naryPr>
                        <m:sub>
                          <m:r>
                            <m:rPr>
                              <m:brk m:alnAt="7"/>
                            </m:rPr>
                            <a:rPr lang="en-US" altLang="ko-KR" sz="1400" b="0" i="1" smtClean="0">
                              <a:solidFill>
                                <a:prstClr val="black"/>
                              </a:solidFill>
                              <a:latin typeface="Cambria Math" panose="02040503050406030204" pitchFamily="18" charset="0"/>
                              <a:ea typeface="나눔스퀘어" panose="020B0600000101010101" pitchFamily="50" charset="-127"/>
                            </a:rPr>
                            <m:t>𝑗</m:t>
                          </m:r>
                          <m:r>
                            <a:rPr lang="en-US" altLang="ko-KR" sz="1400" b="0" i="1" smtClean="0">
                              <a:solidFill>
                                <a:prstClr val="black"/>
                              </a:solidFill>
                              <a:latin typeface="Cambria Math" panose="02040503050406030204" pitchFamily="18" charset="0"/>
                              <a:ea typeface="나눔스퀘어" panose="020B0600000101010101" pitchFamily="50" charset="-127"/>
                            </a:rPr>
                            <m:t>, </m:t>
                          </m:r>
                          <m:r>
                            <a:rPr lang="en-US" altLang="ko-KR" sz="1400" b="0" i="1" smtClean="0">
                              <a:solidFill>
                                <a:prstClr val="black"/>
                              </a:solidFill>
                              <a:latin typeface="Cambria Math" panose="02040503050406030204" pitchFamily="18" charset="0"/>
                              <a:ea typeface="나눔스퀘어" panose="020B0600000101010101" pitchFamily="50" charset="-127"/>
                            </a:rPr>
                            <m:t>𝑘</m:t>
                          </m:r>
                        </m:sub>
                        <m:sup/>
                        <m:e>
                          <m:sSub>
                            <m:sSubPr>
                              <m:ctrlPr>
                                <a:rPr lang="en-US" altLang="ko-KR" sz="1400" b="0" i="1" smtClean="0">
                                  <a:solidFill>
                                    <a:prstClr val="black"/>
                                  </a:solidFill>
                                  <a:latin typeface="Cambria Math" panose="02040503050406030204" pitchFamily="18" charset="0"/>
                                  <a:ea typeface="나눔스퀘어" panose="020B0600000101010101" pitchFamily="50" charset="-127"/>
                                </a:rPr>
                              </m:ctrlPr>
                            </m:sSubPr>
                            <m:e>
                              <m:r>
                                <a:rPr lang="en-US" altLang="ko-KR" sz="1400" b="0" i="1" smtClean="0">
                                  <a:solidFill>
                                    <a:prstClr val="black"/>
                                  </a:solidFill>
                                  <a:latin typeface="Cambria Math" panose="02040503050406030204" pitchFamily="18" charset="0"/>
                                  <a:ea typeface="나눔스퀘어" panose="020B0600000101010101" pitchFamily="50" charset="-127"/>
                                </a:rPr>
                                <m:t>𝑚</m:t>
                              </m:r>
                            </m:e>
                            <m:sub>
                              <m:r>
                                <a:rPr lang="en-US" altLang="ko-KR" sz="1400" b="0" i="1" smtClean="0">
                                  <a:solidFill>
                                    <a:prstClr val="black"/>
                                  </a:solidFill>
                                  <a:latin typeface="Cambria Math" panose="02040503050406030204" pitchFamily="18" charset="0"/>
                                  <a:ea typeface="나눔스퀘어" panose="020B0600000101010101" pitchFamily="50" charset="-127"/>
                                </a:rPr>
                                <m:t>𝑗𝑘</m:t>
                              </m:r>
                            </m:sub>
                          </m:sSub>
                          <m:sSub>
                            <m:sSubPr>
                              <m:ctrlPr>
                                <a:rPr lang="en-US" altLang="ko-KR" sz="1400" b="0" i="1" smtClean="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0" i="1" smtClean="0">
                                      <a:solidFill>
                                        <a:prstClr val="black"/>
                                      </a:solidFill>
                                      <a:latin typeface="Cambria Math" panose="02040503050406030204" pitchFamily="18" charset="0"/>
                                      <a:ea typeface="나눔스퀘어" panose="020B0600000101010101" pitchFamily="50" charset="-127"/>
                                    </a:rPr>
                                    <m:t>𝑞</m:t>
                                  </m:r>
                                </m:e>
                              </m:acc>
                            </m:e>
                            <m:sub>
                              <m:r>
                                <a:rPr lang="en-US" altLang="ko-KR" sz="1400" b="0" i="1" smtClean="0">
                                  <a:solidFill>
                                    <a:prstClr val="black"/>
                                  </a:solidFill>
                                  <a:latin typeface="Cambria Math" panose="02040503050406030204" pitchFamily="18" charset="0"/>
                                  <a:ea typeface="나눔스퀘어" panose="020B0600000101010101" pitchFamily="50" charset="-127"/>
                                </a:rPr>
                                <m:t>𝑗</m:t>
                              </m:r>
                            </m:sub>
                          </m:sSub>
                          <m:sSub>
                            <m:sSubPr>
                              <m:ctrlPr>
                                <a:rPr lang="en-US" altLang="ko-KR" sz="1400" b="0" i="1" smtClean="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b="0" i="1" smtClean="0">
                                      <a:solidFill>
                                        <a:prstClr val="black"/>
                                      </a:solidFill>
                                      <a:latin typeface="Cambria Math" panose="02040503050406030204" pitchFamily="18" charset="0"/>
                                      <a:ea typeface="나눔스퀘어" panose="020B0600000101010101" pitchFamily="50" charset="-127"/>
                                    </a:rPr>
                                  </m:ctrlPr>
                                </m:accPr>
                                <m:e>
                                  <m:r>
                                    <a:rPr lang="en-US" altLang="ko-KR" sz="1400" b="0" i="1" smtClean="0">
                                      <a:solidFill>
                                        <a:prstClr val="black"/>
                                      </a:solidFill>
                                      <a:latin typeface="Cambria Math" panose="02040503050406030204" pitchFamily="18" charset="0"/>
                                      <a:ea typeface="나눔스퀘어" panose="020B0600000101010101" pitchFamily="50" charset="-127"/>
                                    </a:rPr>
                                    <m:t>𝑞</m:t>
                                  </m:r>
                                </m:e>
                              </m:acc>
                            </m:e>
                            <m:sub>
                              <m:r>
                                <a:rPr lang="en-US" altLang="ko-KR" sz="1400" b="0" i="1" smtClean="0">
                                  <a:solidFill>
                                    <a:prstClr val="black"/>
                                  </a:solidFill>
                                  <a:latin typeface="Cambria Math" panose="02040503050406030204" pitchFamily="18" charset="0"/>
                                  <a:ea typeface="나눔스퀘어" panose="020B0600000101010101" pitchFamily="50" charset="-127"/>
                                </a:rPr>
                                <m:t>𝑘</m:t>
                              </m:r>
                            </m:sub>
                          </m:sSub>
                        </m:e>
                      </m:nary>
                      <m:r>
                        <a:rPr lang="en-US" altLang="ko-KR" sz="1400" b="0" i="1" smtClean="0">
                          <a:solidFill>
                            <a:prstClr val="black"/>
                          </a:solidFill>
                          <a:latin typeface="Cambria Math" panose="02040503050406030204" pitchFamily="18" charset="0"/>
                          <a:ea typeface="나눔스퀘어" panose="020B0600000101010101" pitchFamily="50" charset="-127"/>
                        </a:rPr>
                        <m:t>−</m:t>
                      </m:r>
                      <m:r>
                        <a:rPr lang="en-US" altLang="ko-KR" sz="1400" b="0" i="1" smtClean="0">
                          <a:solidFill>
                            <a:prstClr val="black"/>
                          </a:solidFill>
                          <a:latin typeface="Cambria Math" panose="02040503050406030204" pitchFamily="18" charset="0"/>
                          <a:ea typeface="나눔스퀘어" panose="020B0600000101010101" pitchFamily="50" charset="-127"/>
                        </a:rPr>
                        <m:t>𝑈</m:t>
                      </m:r>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r>
                            <a:rPr lang="en-US" altLang="ko-KR" sz="1400" b="1" i="1" smtClean="0">
                              <a:solidFill>
                                <a:prstClr val="black"/>
                              </a:solidFill>
                              <a:latin typeface="Cambria Math" panose="02040503050406030204" pitchFamily="18" charset="0"/>
                              <a:ea typeface="나눔스퀘어" panose="020B0600000101010101" pitchFamily="50" charset="-127"/>
                            </a:rPr>
                            <m:t>𝒒</m:t>
                          </m:r>
                        </m:e>
                      </m:d>
                    </m:oMath>
                  </m:oMathPara>
                </a14:m>
                <a:endParaRPr lang="en-US" altLang="ko-KR" sz="1400" dirty="0">
                  <a:solidFill>
                    <a:prstClr val="black"/>
                  </a:solidFill>
                  <a:latin typeface="나눔스퀘어 Bold" panose="020B0600000101010101" pitchFamily="50" charset="-127"/>
                  <a:ea typeface="나눔스퀘어 Bold" panose="020B0600000101010101" pitchFamily="50" charset="-127"/>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𝜏</m:t>
                          </m:r>
                        </m:e>
                        <m:sub>
                          <m:r>
                            <a:rPr lang="en-US" altLang="ko-KR" sz="1400" b="0" i="1" smtClean="0">
                              <a:latin typeface="Cambria Math" panose="02040503050406030204" pitchFamily="18" charset="0"/>
                              <a:ea typeface="나눔스퀘어" panose="020B0600000101010101" pitchFamily="50" charset="-127"/>
                            </a:rPr>
                            <m:t>𝑖</m:t>
                          </m:r>
                        </m:sub>
                      </m:sSub>
                      <m:r>
                        <a:rPr lang="en-US" altLang="ko-KR" sz="1400" b="0" i="1" smtClean="0">
                          <a:latin typeface="Cambria Math" panose="02040503050406030204" pitchFamily="18" charset="0"/>
                          <a:ea typeface="나눔스퀘어" panose="020B0600000101010101" pitchFamily="50" charset="-127"/>
                        </a:rPr>
                        <m:t>=</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𝑑</m:t>
                          </m:r>
                        </m:num>
                        <m:den>
                          <m:r>
                            <a:rPr lang="en-US" altLang="ko-KR" sz="1400" b="0" i="1" smtClean="0">
                              <a:latin typeface="Cambria Math" panose="02040503050406030204" pitchFamily="18" charset="0"/>
                              <a:ea typeface="나눔스퀘어" panose="020B0600000101010101" pitchFamily="50" charset="-127"/>
                            </a:rPr>
                            <m:t>𝑑𝑡</m:t>
                          </m:r>
                        </m:den>
                      </m:f>
                      <m:d>
                        <m:dPr>
                          <m:ctrlPr>
                            <a:rPr lang="en-US" altLang="ko-KR" sz="1400" b="0" i="1" smtClean="0">
                              <a:latin typeface="Cambria Math" panose="02040503050406030204" pitchFamily="18" charset="0"/>
                              <a:ea typeface="나눔스퀘어" panose="020B0600000101010101" pitchFamily="50" charset="-127"/>
                            </a:rPr>
                          </m:ctrlPr>
                        </m:dPr>
                        <m:e>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𝐿</m:t>
                              </m:r>
                            </m:num>
                            <m:den>
                              <m:r>
                                <a:rPr lang="en-US" altLang="ko-KR" sz="1400" b="0" i="1" smtClean="0">
                                  <a:latin typeface="Cambria Math" panose="02040503050406030204" pitchFamily="18" charset="0"/>
                                  <a:ea typeface="나눔스퀘어" panose="020B0600000101010101" pitchFamily="50" charset="-127"/>
                                </a:rPr>
                                <m:t>𝜕</m:t>
                              </m:r>
                              <m:sSub>
                                <m:sSubPr>
                                  <m:ctrlPr>
                                    <a:rPr lang="en-US" altLang="ko-KR" sz="1400" b="0" i="1" dirty="0" smtClean="0">
                                      <a:latin typeface="Cambria Math" panose="02040503050406030204" pitchFamily="18" charset="0"/>
                                      <a:ea typeface="나눔스퀘어" panose="020B0600000101010101" pitchFamily="50" charset="-127"/>
                                    </a:rPr>
                                  </m:ctrlPr>
                                </m:sSubPr>
                                <m:e>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𝑞</m:t>
                                      </m:r>
                                    </m:e>
                                  </m:acc>
                                </m:e>
                                <m:sub>
                                  <m:r>
                                    <a:rPr lang="en-US" altLang="ko-KR" sz="1400" b="0" i="1" dirty="0" smtClean="0">
                                      <a:latin typeface="Cambria Math" panose="02040503050406030204" pitchFamily="18" charset="0"/>
                                      <a:ea typeface="나눔스퀘어" panose="020B0600000101010101" pitchFamily="50" charset="-127"/>
                                    </a:rPr>
                                    <m:t>𝑖</m:t>
                                  </m:r>
                                </m:sub>
                              </m:sSub>
                            </m:den>
                          </m:f>
                        </m:e>
                      </m:d>
                      <m:r>
                        <a:rPr lang="en-US" altLang="ko-KR" sz="1400" b="0" i="1" smtClean="0">
                          <a:latin typeface="Cambria Math" panose="02040503050406030204" pitchFamily="18" charset="0"/>
                          <a:ea typeface="나눔스퀘어" panose="020B0600000101010101" pitchFamily="50" charset="-127"/>
                        </a:rPr>
                        <m:t>−</m:t>
                      </m:r>
                      <m:f>
                        <m:fPr>
                          <m:ctrlPr>
                            <a:rPr lang="en-US" altLang="ko-KR" sz="1400" b="0" i="1" smtClean="0">
                              <a:latin typeface="Cambria Math" panose="02040503050406030204" pitchFamily="18" charset="0"/>
                              <a:ea typeface="나눔스퀘어" panose="020B0600000101010101" pitchFamily="50" charset="-127"/>
                            </a:rPr>
                          </m:ctrlPr>
                        </m:fPr>
                        <m:num>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𝐿</m:t>
                          </m:r>
                        </m:num>
                        <m:den>
                          <m:r>
                            <a:rPr lang="en-US" altLang="ko-KR" sz="1400" b="0" i="1" smtClean="0">
                              <a:latin typeface="Cambria Math" panose="02040503050406030204" pitchFamily="18" charset="0"/>
                              <a:ea typeface="나눔스퀘어" panose="020B0600000101010101" pitchFamily="50" charset="-127"/>
                            </a:rPr>
                            <m:t>𝜕</m:t>
                          </m:r>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𝑞</m:t>
                              </m:r>
                            </m:e>
                            <m:sub>
                              <m:r>
                                <a:rPr lang="en-US" altLang="ko-KR" sz="1400" b="0" i="1" smtClean="0">
                                  <a:latin typeface="Cambria Math" panose="02040503050406030204" pitchFamily="18" charset="0"/>
                                  <a:ea typeface="나눔스퀘어" panose="020B0600000101010101" pitchFamily="50" charset="-127"/>
                                </a:rPr>
                                <m:t>𝑖</m:t>
                              </m:r>
                            </m:sub>
                          </m:sSub>
                        </m:den>
                      </m:f>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𝑑</m:t>
                          </m:r>
                        </m:num>
                        <m:den>
                          <m:r>
                            <a:rPr lang="en-US" altLang="ko-KR" sz="1400" i="1">
                              <a:latin typeface="Cambria Math" panose="02040503050406030204" pitchFamily="18" charset="0"/>
                              <a:ea typeface="나눔스퀘어" panose="020B0600000101010101" pitchFamily="50" charset="-127"/>
                            </a:rPr>
                            <m:t>𝑑𝑡</m:t>
                          </m:r>
                        </m:den>
                      </m:f>
                      <m:d>
                        <m:dPr>
                          <m:ctrlPr>
                            <a:rPr lang="en-US" altLang="ko-KR" sz="1400" i="1">
                              <a:latin typeface="Cambria Math" panose="02040503050406030204" pitchFamily="18" charset="0"/>
                              <a:ea typeface="나눔스퀘어" panose="020B0600000101010101" pitchFamily="50" charset="-127"/>
                            </a:rPr>
                          </m:ctrlPr>
                        </m:dPr>
                        <m:e>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1</m:t>
                              </m:r>
                            </m:num>
                            <m:den>
                              <m:r>
                                <a:rPr lang="en-US" altLang="ko-KR" sz="1400" i="1">
                                  <a:latin typeface="Cambria Math" panose="02040503050406030204" pitchFamily="18" charset="0"/>
                                  <a:ea typeface="나눔스퀘어" panose="020B0600000101010101" pitchFamily="50" charset="-127"/>
                                </a:rPr>
                                <m:t>2</m:t>
                              </m:r>
                            </m:den>
                          </m:f>
                          <m:nary>
                            <m:naryPr>
                              <m:chr m:val="∑"/>
                              <m:supHide m:val="on"/>
                              <m:ctrlPr>
                                <a:rPr lang="en-US" altLang="ko-KR" sz="1400" i="1">
                                  <a:latin typeface="Cambria Math" panose="02040503050406030204" pitchFamily="18" charset="0"/>
                                  <a:ea typeface="나눔스퀘어" panose="020B0600000101010101" pitchFamily="50" charset="-127"/>
                                </a:rPr>
                              </m:ctrlPr>
                            </m:naryPr>
                            <m:sub>
                              <m:r>
                                <m:rPr>
                                  <m:brk m:alnAt="7"/>
                                </m:rPr>
                                <a:rPr lang="en-US" altLang="ko-KR" sz="1400" i="1">
                                  <a:latin typeface="Cambria Math" panose="02040503050406030204" pitchFamily="18" charset="0"/>
                                  <a:ea typeface="나눔스퀘어" panose="020B0600000101010101" pitchFamily="50" charset="-127"/>
                                </a:rPr>
                                <m:t>𝑖</m:t>
                              </m:r>
                              <m:r>
                                <a:rPr lang="en-US" altLang="ko-KR" sz="1400" i="1">
                                  <a:latin typeface="Cambria Math" panose="02040503050406030204" pitchFamily="18" charset="0"/>
                                  <a:ea typeface="나눔스퀘어" panose="020B0600000101010101" pitchFamily="50" charset="-127"/>
                                </a:rPr>
                                <m:t>, </m:t>
                              </m:r>
                              <m:r>
                                <a:rPr lang="en-US" altLang="ko-KR" sz="1400" i="1">
                                  <a:latin typeface="Cambria Math" panose="02040503050406030204" pitchFamily="18" charset="0"/>
                                  <a:ea typeface="나눔스퀘어" panose="020B0600000101010101" pitchFamily="50" charset="-127"/>
                                </a:rPr>
                                <m:t>𝑘</m:t>
                              </m:r>
                            </m:sub>
                            <m:sup/>
                            <m:e>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i="1">
                                      <a:latin typeface="Cambria Math" panose="02040503050406030204" pitchFamily="18" charset="0"/>
                                      <a:ea typeface="나눔스퀘어" panose="020B0600000101010101" pitchFamily="50" charset="-127"/>
                                    </a:rPr>
                                    <m:t>𝑖𝑘</m:t>
                                  </m:r>
                                </m:sub>
                              </m:sSub>
                              <m:sSub>
                                <m:sSubPr>
                                  <m:ctrlPr>
                                    <a:rPr lang="en-US" altLang="ko-KR" sz="1400" i="1">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e>
                                <m:sub>
                                  <m:r>
                                    <a:rPr lang="en-US" altLang="ko-KR" sz="1400" i="1">
                                      <a:solidFill>
                                        <a:prstClr val="black"/>
                                      </a:solidFill>
                                      <a:latin typeface="Cambria Math" panose="02040503050406030204" pitchFamily="18" charset="0"/>
                                      <a:ea typeface="나눔스퀘어" panose="020B0600000101010101" pitchFamily="50" charset="-127"/>
                                    </a:rPr>
                                    <m:t>𝑘</m:t>
                                  </m:r>
                                </m:sub>
                              </m:sSub>
                            </m:e>
                          </m:nary>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1</m:t>
                              </m:r>
                            </m:num>
                            <m:den>
                              <m:r>
                                <a:rPr lang="en-US" altLang="ko-KR" sz="1400" i="1">
                                  <a:latin typeface="Cambria Math" panose="02040503050406030204" pitchFamily="18" charset="0"/>
                                  <a:ea typeface="나눔스퀘어" panose="020B0600000101010101" pitchFamily="50" charset="-127"/>
                                </a:rPr>
                                <m:t>2</m:t>
                              </m:r>
                            </m:den>
                          </m:f>
                          <m:nary>
                            <m:naryPr>
                              <m:chr m:val="∑"/>
                              <m:supHide m:val="on"/>
                              <m:ctrlPr>
                                <a:rPr lang="en-US" altLang="ko-KR" sz="1400" i="1">
                                  <a:latin typeface="Cambria Math" panose="02040503050406030204" pitchFamily="18" charset="0"/>
                                  <a:ea typeface="나눔스퀘어" panose="020B0600000101010101" pitchFamily="50" charset="-127"/>
                                </a:rPr>
                              </m:ctrlPr>
                            </m:naryPr>
                            <m:sub>
                              <m:r>
                                <m:rPr>
                                  <m:brk m:alnAt="7"/>
                                </m:rPr>
                                <a:rPr lang="en-US" altLang="ko-KR" sz="1400" i="1">
                                  <a:latin typeface="Cambria Math" panose="02040503050406030204" pitchFamily="18" charset="0"/>
                                  <a:ea typeface="나눔스퀘어" panose="020B0600000101010101" pitchFamily="50" charset="-127"/>
                                </a:rPr>
                                <m:t>𝑗</m:t>
                              </m:r>
                              <m:r>
                                <a:rPr lang="en-US" altLang="ko-KR" sz="1400" i="1">
                                  <a:latin typeface="Cambria Math" panose="02040503050406030204" pitchFamily="18" charset="0"/>
                                  <a:ea typeface="나눔스퀘어" panose="020B0600000101010101" pitchFamily="50" charset="-127"/>
                                </a:rPr>
                                <m:t>, </m:t>
                              </m:r>
                              <m:r>
                                <a:rPr lang="en-US" altLang="ko-KR" sz="1400" i="1">
                                  <a:latin typeface="Cambria Math" panose="02040503050406030204" pitchFamily="18" charset="0"/>
                                  <a:ea typeface="나눔스퀘어" panose="020B0600000101010101" pitchFamily="50" charset="-127"/>
                                </a:rPr>
                                <m:t>𝑖</m:t>
                              </m:r>
                            </m:sub>
                            <m:sup/>
                            <m:e>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i="1">
                                      <a:latin typeface="Cambria Math" panose="02040503050406030204" pitchFamily="18" charset="0"/>
                                      <a:ea typeface="나눔스퀘어" panose="020B0600000101010101" pitchFamily="50" charset="-127"/>
                                    </a:rPr>
                                    <m:t>𝑗𝑖</m:t>
                                  </m:r>
                                </m:sub>
                              </m:sSub>
                              <m:sSub>
                                <m:sSubPr>
                                  <m:ctrlPr>
                                    <a:rPr lang="en-US" altLang="ko-KR" sz="1400" i="1">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e>
                                <m:sub>
                                  <m:r>
                                    <a:rPr lang="en-US" altLang="ko-KR" sz="1400" i="1">
                                      <a:solidFill>
                                        <a:prstClr val="black"/>
                                      </a:solidFill>
                                      <a:latin typeface="Cambria Math" panose="02040503050406030204" pitchFamily="18" charset="0"/>
                                      <a:ea typeface="나눔스퀘어" panose="020B0600000101010101" pitchFamily="50" charset="-127"/>
                                    </a:rPr>
                                    <m:t>𝑗</m:t>
                                  </m:r>
                                </m:sub>
                              </m:sSub>
                            </m:e>
                          </m:nary>
                        </m:e>
                      </m:d>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1</m:t>
                          </m:r>
                        </m:num>
                        <m:den>
                          <m:r>
                            <a:rPr lang="en-US" altLang="ko-KR" sz="1400" i="1">
                              <a:latin typeface="Cambria Math" panose="02040503050406030204" pitchFamily="18" charset="0"/>
                              <a:ea typeface="나눔스퀘어" panose="020B0600000101010101" pitchFamily="50" charset="-127"/>
                            </a:rPr>
                            <m:t>2</m:t>
                          </m:r>
                        </m:den>
                      </m:f>
                      <m:nary>
                        <m:naryPr>
                          <m:chr m:val="∑"/>
                          <m:supHide m:val="on"/>
                          <m:ctrlPr>
                            <a:rPr lang="en-US" altLang="ko-KR" sz="1400" i="1">
                              <a:latin typeface="Cambria Math" panose="02040503050406030204" pitchFamily="18" charset="0"/>
                              <a:ea typeface="나눔스퀘어" panose="020B0600000101010101" pitchFamily="50" charset="-127"/>
                            </a:rPr>
                          </m:ctrlPr>
                        </m:naryPr>
                        <m:sub>
                          <m:r>
                            <m:rPr>
                              <m:brk m:alnAt="7"/>
                            </m:rPr>
                            <a:rPr lang="en-US" altLang="ko-KR" sz="1400" i="1">
                              <a:latin typeface="Cambria Math" panose="02040503050406030204" pitchFamily="18" charset="0"/>
                              <a:ea typeface="나눔스퀘어" panose="020B0600000101010101" pitchFamily="50" charset="-127"/>
                            </a:rPr>
                            <m:t>𝑗</m:t>
                          </m:r>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𝑘</m:t>
                          </m:r>
                        </m:sub>
                        <m:sup/>
                        <m:e>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i="1">
                                      <a:latin typeface="Cambria Math" panose="02040503050406030204" pitchFamily="18" charset="0"/>
                                      <a:ea typeface="나눔스퀘어" panose="020B0600000101010101" pitchFamily="50" charset="-127"/>
                                    </a:rPr>
                                    <m:t>𝑗𝑘</m:t>
                                  </m:r>
                                </m:sub>
                              </m:sSub>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sSub>
                            <m:sSubPr>
                              <m:ctrlPr>
                                <a:rPr lang="en-US" altLang="ko-KR" sz="1400" i="1">
                                  <a:latin typeface="Cambria Math" panose="02040503050406030204" pitchFamily="18" charset="0"/>
                                  <a:ea typeface="나눔스퀘어" panose="020B0600000101010101" pitchFamily="50" charset="-127"/>
                                </a:rPr>
                              </m:ctrlPr>
                            </m:sSubPr>
                            <m:e>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e>
                            <m:sub>
                              <m:r>
                                <a:rPr lang="en-US" altLang="ko-KR" sz="1400" i="1">
                                  <a:latin typeface="Cambria Math" panose="02040503050406030204" pitchFamily="18" charset="0"/>
                                  <a:ea typeface="나눔스퀘어" panose="020B0600000101010101" pitchFamily="50" charset="-127"/>
                                </a:rPr>
                                <m:t>𝑗</m:t>
                              </m:r>
                            </m:sub>
                          </m:sSub>
                          <m:sSub>
                            <m:sSubPr>
                              <m:ctrlPr>
                                <a:rPr lang="en-US" altLang="ko-KR" sz="1400" i="1">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e>
                            <m:sub>
                              <m:r>
                                <a:rPr lang="en-US" altLang="ko-KR" sz="1400" i="1">
                                  <a:solidFill>
                                    <a:prstClr val="black"/>
                                  </a:solidFill>
                                  <a:latin typeface="Cambria Math" panose="02040503050406030204" pitchFamily="18" charset="0"/>
                                  <a:ea typeface="나눔스퀘어" panose="020B0600000101010101" pitchFamily="50" charset="-127"/>
                                </a:rPr>
                                <m:t>𝑘</m:t>
                              </m:r>
                            </m:sub>
                          </m:sSub>
                        </m:e>
                      </m:nary>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𝑈</m:t>
                          </m:r>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oMath>
                  </m:oMathPara>
                </a14:m>
                <a:endParaRPr lang="en-US" altLang="ko-KR" sz="1400" i="1" dirty="0">
                  <a:latin typeface="Cambria Math" panose="02040503050406030204" pitchFamily="18" charset="0"/>
                  <a:ea typeface="나눔스퀘어" panose="020B0600000101010101" pitchFamily="50" charset="-127"/>
                </a:endParaRPr>
              </a:p>
              <a:p>
                <a:pPr lvl="0"/>
                <a14:m>
                  <m:oMathPara xmlns:m="http://schemas.openxmlformats.org/officeDocument/2006/math">
                    <m:oMathParaPr>
                      <m:jc m:val="left"/>
                    </m:oMathParaPr>
                    <m:oMath xmlns:m="http://schemas.openxmlformats.org/officeDocument/2006/math">
                      <m:r>
                        <a:rPr lang="en-US" altLang="ko-KR" sz="1400" b="0" i="1" dirty="0" smtClean="0">
                          <a:latin typeface="Cambria Math" panose="02040503050406030204" pitchFamily="18" charset="0"/>
                          <a:ea typeface="나눔스퀘어" panose="020B0600000101010101" pitchFamily="50" charset="-127"/>
                        </a:rPr>
                        <m:t>                                       </m:t>
                      </m:r>
                      <m:r>
                        <a:rPr lang="en-US" altLang="ko-KR" sz="1400" i="1" dirty="0">
                          <a:latin typeface="Cambria Math" panose="02040503050406030204" pitchFamily="18" charset="0"/>
                          <a:ea typeface="나눔스퀘어" panose="020B0600000101010101" pitchFamily="50" charset="-127"/>
                        </a:rPr>
                        <m:t>=</m:t>
                      </m:r>
                      <m:nary>
                        <m:naryPr>
                          <m:chr m:val="∑"/>
                          <m:supHide m:val="on"/>
                          <m:ctrlPr>
                            <a:rPr lang="en-US" altLang="ko-KR" sz="1400" i="1" dirty="0" smtClean="0">
                              <a:latin typeface="Cambria Math" panose="02040503050406030204" pitchFamily="18" charset="0"/>
                              <a:ea typeface="나눔스퀘어" panose="020B0600000101010101" pitchFamily="50" charset="-127"/>
                            </a:rPr>
                          </m:ctrlPr>
                        </m:naryPr>
                        <m:sub>
                          <m:r>
                            <m:rPr>
                              <m:brk m:alnAt="7"/>
                            </m:rPr>
                            <a:rPr lang="en-US" altLang="ko-KR" sz="1400" b="0" i="1" dirty="0" smtClean="0">
                              <a:latin typeface="Cambria Math" panose="02040503050406030204" pitchFamily="18" charset="0"/>
                              <a:ea typeface="나눔스퀘어" panose="020B0600000101010101" pitchFamily="50" charset="-127"/>
                            </a:rPr>
                            <m:t>𝑗</m:t>
                          </m:r>
                        </m:sub>
                        <m:sup/>
                        <m:e>
                          <m:sSub>
                            <m:sSubPr>
                              <m:ctrlPr>
                                <a:rPr lang="en-US" altLang="ko-KR" sz="1400" b="0" i="1" dirty="0" smtClean="0">
                                  <a:latin typeface="Cambria Math" panose="02040503050406030204" pitchFamily="18" charset="0"/>
                                  <a:ea typeface="나눔스퀘어" panose="020B0600000101010101" pitchFamily="50" charset="-127"/>
                                </a:rPr>
                              </m:ctrlPr>
                            </m:sSubPr>
                            <m:e>
                              <m:r>
                                <a:rPr lang="en-US" altLang="ko-KR" sz="1400" b="0" i="1" dirty="0" smtClean="0">
                                  <a:latin typeface="Cambria Math" panose="02040503050406030204" pitchFamily="18" charset="0"/>
                                  <a:ea typeface="나눔스퀘어" panose="020B0600000101010101" pitchFamily="50" charset="-127"/>
                                </a:rPr>
                                <m:t>𝑚</m:t>
                              </m:r>
                            </m:e>
                            <m:sub>
                              <m:r>
                                <a:rPr lang="en-US" altLang="ko-KR" sz="1400" b="0" i="1" dirty="0" smtClean="0">
                                  <a:latin typeface="Cambria Math" panose="02040503050406030204" pitchFamily="18" charset="0"/>
                                  <a:ea typeface="나눔스퀘어" panose="020B0600000101010101" pitchFamily="50" charset="-127"/>
                                </a:rPr>
                                <m:t>𝑖𝑗</m:t>
                              </m:r>
                            </m:sub>
                          </m:sSub>
                          <m:sSub>
                            <m:sSubPr>
                              <m:ctrlPr>
                                <a:rPr lang="en-US" altLang="ko-KR" sz="1400" b="0" i="1" dirty="0" smtClean="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b="0" i="1" dirty="0" smtClean="0">
                                      <a:latin typeface="Cambria Math" panose="02040503050406030204" pitchFamily="18" charset="0"/>
                                      <a:ea typeface="나눔스퀘어" panose="020B0600000101010101" pitchFamily="50" charset="-127"/>
                                    </a:rPr>
                                  </m:ctrlPr>
                                </m:accPr>
                                <m:e>
                                  <m:r>
                                    <a:rPr lang="en-US" altLang="ko-KR" sz="1400" b="0" i="1" dirty="0" smtClean="0">
                                      <a:latin typeface="Cambria Math" panose="02040503050406030204" pitchFamily="18" charset="0"/>
                                      <a:ea typeface="나눔스퀘어" panose="020B0600000101010101" pitchFamily="50" charset="-127"/>
                                    </a:rPr>
                                    <m:t>𝑞</m:t>
                                  </m:r>
                                </m:e>
                              </m:acc>
                            </m:e>
                            <m:sub>
                              <m:r>
                                <a:rPr lang="en-US" altLang="ko-KR" sz="1400" b="0" i="1" dirty="0" smtClean="0">
                                  <a:solidFill>
                                    <a:prstClr val="black"/>
                                  </a:solidFill>
                                  <a:latin typeface="Cambria Math" panose="02040503050406030204" pitchFamily="18" charset="0"/>
                                  <a:ea typeface="나눔스퀘어" panose="020B0600000101010101" pitchFamily="50" charset="-127"/>
                                </a:rPr>
                                <m:t>𝑗</m:t>
                              </m:r>
                            </m:sub>
                          </m:sSub>
                        </m:e>
                      </m:nary>
                      <m:r>
                        <a:rPr lang="en-US" altLang="ko-KR" sz="1400" b="0" i="1" dirty="0" smtClean="0">
                          <a:latin typeface="Cambria Math" panose="02040503050406030204" pitchFamily="18" charset="0"/>
                          <a:ea typeface="나눔스퀘어" panose="020B0600000101010101" pitchFamily="50" charset="-127"/>
                        </a:rPr>
                        <m:t>+</m:t>
                      </m:r>
                      <m:nary>
                        <m:naryPr>
                          <m:chr m:val="∑"/>
                          <m:supHide m:val="on"/>
                          <m:ctrlPr>
                            <a:rPr lang="en-US" altLang="ko-KR" sz="1400" b="0" i="1" dirty="0" smtClean="0">
                              <a:latin typeface="Cambria Math" panose="02040503050406030204" pitchFamily="18" charset="0"/>
                              <a:ea typeface="나눔스퀘어" panose="020B0600000101010101" pitchFamily="50" charset="-127"/>
                            </a:rPr>
                          </m:ctrlPr>
                        </m:naryPr>
                        <m:sub>
                          <m:r>
                            <m:rPr>
                              <m:brk m:alnAt="7"/>
                            </m:rPr>
                            <a:rPr lang="en-US" altLang="ko-KR" sz="1400" b="0" i="1" dirty="0" smtClean="0">
                              <a:latin typeface="Cambria Math" panose="02040503050406030204" pitchFamily="18" charset="0"/>
                              <a:ea typeface="나눔스퀘어" panose="020B0600000101010101" pitchFamily="50" charset="-127"/>
                            </a:rPr>
                            <m:t>𝑗</m:t>
                          </m:r>
                          <m:r>
                            <a:rPr lang="en-US" altLang="ko-KR" sz="1400" b="0" i="1" dirty="0" smtClean="0">
                              <a:latin typeface="Cambria Math" panose="02040503050406030204" pitchFamily="18" charset="0"/>
                              <a:ea typeface="나눔스퀘어" panose="020B0600000101010101" pitchFamily="50" charset="-127"/>
                            </a:rPr>
                            <m:t>, </m:t>
                          </m:r>
                          <m:r>
                            <a:rPr lang="en-US" altLang="ko-KR" sz="1400" b="0" i="1" dirty="0" smtClean="0">
                              <a:latin typeface="Cambria Math" panose="02040503050406030204" pitchFamily="18" charset="0"/>
                              <a:ea typeface="나눔스퀘어" panose="020B0600000101010101" pitchFamily="50" charset="-127"/>
                            </a:rPr>
                            <m:t>𝑘</m:t>
                          </m:r>
                        </m:sub>
                        <m:sup/>
                        <m:e>
                          <m:f>
                            <m:fPr>
                              <m:ctrlPr>
                                <a:rPr lang="en-US" altLang="ko-KR" sz="1400" i="1" dirty="0">
                                  <a:latin typeface="Cambria Math" panose="02040503050406030204" pitchFamily="18" charset="0"/>
                                  <a:ea typeface="나눔스퀘어" panose="020B0600000101010101" pitchFamily="50" charset="-127"/>
                                </a:rPr>
                              </m:ctrlPr>
                            </m:fPr>
                            <m:num>
                              <m:r>
                                <a:rPr lang="en-US" altLang="ko-KR" sz="1400" i="1" dirty="0">
                                  <a:latin typeface="Cambria Math" panose="02040503050406030204" pitchFamily="18" charset="0"/>
                                  <a:ea typeface="나눔스퀘어" panose="020B0600000101010101" pitchFamily="50" charset="-127"/>
                                </a:rPr>
                                <m:t>𝜕</m:t>
                              </m:r>
                              <m:sSub>
                                <m:sSubPr>
                                  <m:ctrlPr>
                                    <a:rPr lang="en-US" altLang="ko-KR" sz="1400" i="1" dirty="0">
                                      <a:latin typeface="Cambria Math" panose="02040503050406030204" pitchFamily="18" charset="0"/>
                                      <a:ea typeface="나눔스퀘어" panose="020B0600000101010101" pitchFamily="50" charset="-127"/>
                                    </a:rPr>
                                  </m:ctrlPr>
                                </m:sSubPr>
                                <m:e>
                                  <m:r>
                                    <a:rPr lang="en-US" altLang="ko-KR" sz="1400" i="1" dirty="0">
                                      <a:latin typeface="Cambria Math" panose="02040503050406030204" pitchFamily="18" charset="0"/>
                                      <a:ea typeface="나눔스퀘어" panose="020B0600000101010101" pitchFamily="50" charset="-127"/>
                                    </a:rPr>
                                    <m:t>𝑚</m:t>
                                  </m:r>
                                </m:e>
                                <m:sub>
                                  <m:r>
                                    <a:rPr lang="en-US" altLang="ko-KR" sz="1400" i="1" dirty="0">
                                      <a:latin typeface="Cambria Math" panose="02040503050406030204" pitchFamily="18" charset="0"/>
                                      <a:ea typeface="나눔스퀘어" panose="020B0600000101010101" pitchFamily="50" charset="-127"/>
                                    </a:rPr>
                                    <m:t>𝑖𝑗</m:t>
                                  </m:r>
                                </m:sub>
                              </m:sSub>
                            </m:num>
                            <m:den>
                              <m:r>
                                <a:rPr lang="en-US" altLang="ko-KR" sz="1400" i="1" dirty="0">
                                  <a:latin typeface="Cambria Math" panose="02040503050406030204" pitchFamily="18" charset="0"/>
                                  <a:ea typeface="나눔스퀘어" panose="020B0600000101010101" pitchFamily="50" charset="-127"/>
                                </a:rPr>
                                <m:t>𝜕</m:t>
                              </m:r>
                              <m:sSub>
                                <m:sSubPr>
                                  <m:ctrlPr>
                                    <a:rPr lang="en-US" altLang="ko-KR" sz="1400" i="1" dirty="0">
                                      <a:latin typeface="Cambria Math" panose="02040503050406030204" pitchFamily="18" charset="0"/>
                                      <a:ea typeface="나눔스퀘어" panose="020B0600000101010101" pitchFamily="50" charset="-127"/>
                                    </a:rPr>
                                  </m:ctrlPr>
                                </m:sSubPr>
                                <m:e>
                                  <m:r>
                                    <a:rPr lang="en-US" altLang="ko-KR" sz="1400" i="1" dirty="0">
                                      <a:latin typeface="Cambria Math" panose="02040503050406030204" pitchFamily="18" charset="0"/>
                                      <a:ea typeface="나눔스퀘어" panose="020B0600000101010101" pitchFamily="50" charset="-127"/>
                                    </a:rPr>
                                    <m:t>𝑞</m:t>
                                  </m:r>
                                </m:e>
                                <m:sub>
                                  <m:r>
                                    <a:rPr lang="en-US" altLang="ko-KR" sz="1400" i="1" dirty="0">
                                      <a:latin typeface="Cambria Math" panose="02040503050406030204" pitchFamily="18" charset="0"/>
                                      <a:ea typeface="나눔스퀘어" panose="020B0600000101010101" pitchFamily="50" charset="-127"/>
                                    </a:rPr>
                                    <m:t>𝑘</m:t>
                                  </m:r>
                                </m:sub>
                              </m:sSub>
                            </m:den>
                          </m:f>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latin typeface="Cambria Math" panose="02040503050406030204" pitchFamily="18" charset="0"/>
                                      <a:ea typeface="나눔스퀘어" panose="020B0600000101010101" pitchFamily="50" charset="-127"/>
                                    </a:rPr>
                                  </m:ctrlPr>
                                </m:accPr>
                                <m:e>
                                  <m:r>
                                    <a:rPr lang="en-US" altLang="ko-KR" sz="1400" i="1" dirty="0">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𝑗</m:t>
                              </m:r>
                            </m:sub>
                          </m:sSub>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solidFill>
                                        <a:prstClr val="black"/>
                                      </a:solidFill>
                                      <a:latin typeface="Cambria Math" panose="02040503050406030204" pitchFamily="18" charset="0"/>
                                      <a:ea typeface="나눔스퀘어" panose="020B0600000101010101" pitchFamily="50" charset="-127"/>
                                    </a:rPr>
                                  </m:ctrlPr>
                                </m:accPr>
                                <m:e>
                                  <m:r>
                                    <a:rPr lang="en-US" altLang="ko-KR" sz="1400" i="1" dirty="0">
                                      <a:solidFill>
                                        <a:prstClr val="black"/>
                                      </a:solidFill>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𝑘</m:t>
                              </m:r>
                            </m:sub>
                          </m:sSub>
                        </m:e>
                      </m:nary>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1</m:t>
                          </m:r>
                        </m:num>
                        <m:den>
                          <m:r>
                            <a:rPr lang="en-US" altLang="ko-KR" sz="1400" i="1">
                              <a:latin typeface="Cambria Math" panose="02040503050406030204" pitchFamily="18" charset="0"/>
                              <a:ea typeface="나눔스퀘어" panose="020B0600000101010101" pitchFamily="50" charset="-127"/>
                            </a:rPr>
                            <m:t>2</m:t>
                          </m:r>
                        </m:den>
                      </m:f>
                      <m:nary>
                        <m:naryPr>
                          <m:chr m:val="∑"/>
                          <m:supHide m:val="on"/>
                          <m:ctrlPr>
                            <a:rPr lang="en-US" altLang="ko-KR" sz="1400" i="1">
                              <a:latin typeface="Cambria Math" panose="02040503050406030204" pitchFamily="18" charset="0"/>
                              <a:ea typeface="나눔스퀘어" panose="020B0600000101010101" pitchFamily="50" charset="-127"/>
                            </a:rPr>
                          </m:ctrlPr>
                        </m:naryPr>
                        <m:sub>
                          <m:r>
                            <m:rPr>
                              <m:brk m:alnAt="7"/>
                            </m:rPr>
                            <a:rPr lang="en-US" altLang="ko-KR" sz="1400" i="1">
                              <a:latin typeface="Cambria Math" panose="02040503050406030204" pitchFamily="18" charset="0"/>
                              <a:ea typeface="나눔스퀘어" panose="020B0600000101010101" pitchFamily="50" charset="-127"/>
                            </a:rPr>
                            <m:t>𝑗</m:t>
                          </m:r>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𝑘</m:t>
                          </m:r>
                        </m:sub>
                        <m:sup/>
                        <m:e>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i="1">
                                      <a:latin typeface="Cambria Math" panose="02040503050406030204" pitchFamily="18" charset="0"/>
                                      <a:ea typeface="나눔스퀘어" panose="020B0600000101010101" pitchFamily="50" charset="-127"/>
                                    </a:rPr>
                                    <m:t>𝑗𝑘</m:t>
                                  </m:r>
                                </m:sub>
                              </m:sSub>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sSub>
                            <m:sSubPr>
                              <m:ctrlPr>
                                <a:rPr lang="en-US" altLang="ko-KR" sz="1400" i="1">
                                  <a:latin typeface="Cambria Math" panose="02040503050406030204" pitchFamily="18" charset="0"/>
                                  <a:ea typeface="나눔스퀘어" panose="020B0600000101010101" pitchFamily="50" charset="-127"/>
                                </a:rPr>
                              </m:ctrlPr>
                            </m:sSubPr>
                            <m:e>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e>
                            <m:sub>
                              <m:r>
                                <a:rPr lang="en-US" altLang="ko-KR" sz="1400" i="1">
                                  <a:latin typeface="Cambria Math" panose="02040503050406030204" pitchFamily="18" charset="0"/>
                                  <a:ea typeface="나눔스퀘어" panose="020B0600000101010101" pitchFamily="50" charset="-127"/>
                                </a:rPr>
                                <m:t>𝑗</m:t>
                              </m:r>
                            </m:sub>
                          </m:sSub>
                          <m:sSub>
                            <m:sSubPr>
                              <m:ctrlPr>
                                <a:rPr lang="en-US" altLang="ko-KR" sz="1400" i="1">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e>
                            <m:sub>
                              <m:r>
                                <a:rPr lang="en-US" altLang="ko-KR" sz="1400" i="1">
                                  <a:solidFill>
                                    <a:prstClr val="black"/>
                                  </a:solidFill>
                                  <a:latin typeface="Cambria Math" panose="02040503050406030204" pitchFamily="18" charset="0"/>
                                  <a:ea typeface="나눔스퀘어" panose="020B0600000101010101" pitchFamily="50" charset="-127"/>
                                </a:rPr>
                                <m:t>𝑘</m:t>
                              </m:r>
                            </m:sub>
                          </m:sSub>
                        </m:e>
                      </m:nary>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𝑈</m:t>
                          </m:r>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oMath>
                  </m:oMathPara>
                </a14:m>
                <a:endParaRPr lang="en-US" altLang="ko-KR" sz="1400" b="0" i="1" dirty="0">
                  <a:solidFill>
                    <a:prstClr val="black"/>
                  </a:solidFill>
                  <a:latin typeface="Cambria Math" panose="02040503050406030204" pitchFamily="18" charset="0"/>
                  <a:ea typeface="나눔스퀘어" panose="020B0600000101010101" pitchFamily="50" charset="-127"/>
                </a:endParaRPr>
              </a:p>
              <a:p>
                <a:pPr lvl="0"/>
                <a14:m>
                  <m:oMathPara xmlns:m="http://schemas.openxmlformats.org/officeDocument/2006/math">
                    <m:oMathParaPr>
                      <m:jc m:val="left"/>
                    </m:oMathParaPr>
                    <m:oMath xmlns:m="http://schemas.openxmlformats.org/officeDocument/2006/math">
                      <m:r>
                        <a:rPr lang="en-US" altLang="ko-KR" sz="1400" i="1" dirty="0">
                          <a:latin typeface="Cambria Math" panose="02040503050406030204" pitchFamily="18" charset="0"/>
                          <a:ea typeface="나눔스퀘어" panose="020B0600000101010101" pitchFamily="50" charset="-127"/>
                        </a:rPr>
                        <m:t> </m:t>
                      </m:r>
                      <m:r>
                        <a:rPr lang="en-US" altLang="ko-KR" sz="1400" b="0" i="1" dirty="0" smtClean="0">
                          <a:latin typeface="Cambria Math" panose="02040503050406030204" pitchFamily="18" charset="0"/>
                          <a:ea typeface="나눔스퀘어" panose="020B0600000101010101" pitchFamily="50" charset="-127"/>
                        </a:rPr>
                        <m:t>                                      </m:t>
                      </m:r>
                      <m:r>
                        <a:rPr lang="en-US" altLang="ko-KR" sz="1400" i="1" dirty="0">
                          <a:latin typeface="Cambria Math" panose="02040503050406030204" pitchFamily="18" charset="0"/>
                          <a:ea typeface="나눔스퀘어" panose="020B0600000101010101" pitchFamily="50" charset="-127"/>
                        </a:rPr>
                        <m:t>=</m:t>
                      </m:r>
                      <m:nary>
                        <m:naryPr>
                          <m:chr m:val="∑"/>
                          <m:supHide m:val="on"/>
                          <m:ctrlPr>
                            <a:rPr lang="en-US" altLang="ko-KR" sz="1400" i="1" dirty="0">
                              <a:latin typeface="Cambria Math" panose="02040503050406030204" pitchFamily="18" charset="0"/>
                              <a:ea typeface="나눔스퀘어" panose="020B0600000101010101" pitchFamily="50" charset="-127"/>
                            </a:rPr>
                          </m:ctrlPr>
                        </m:naryPr>
                        <m:sub>
                          <m:r>
                            <m:rPr>
                              <m:brk m:alnAt="7"/>
                            </m:rPr>
                            <a:rPr lang="en-US" altLang="ko-KR" sz="1400" i="1" dirty="0">
                              <a:latin typeface="Cambria Math" panose="02040503050406030204" pitchFamily="18" charset="0"/>
                              <a:ea typeface="나눔스퀘어" panose="020B0600000101010101" pitchFamily="50" charset="-127"/>
                            </a:rPr>
                            <m:t>𝑗</m:t>
                          </m:r>
                        </m:sub>
                        <m:sup/>
                        <m:e>
                          <m:sSub>
                            <m:sSubPr>
                              <m:ctrlPr>
                                <a:rPr lang="en-US" altLang="ko-KR" sz="1400" i="1" dirty="0">
                                  <a:latin typeface="Cambria Math" panose="02040503050406030204" pitchFamily="18" charset="0"/>
                                  <a:ea typeface="나눔스퀘어" panose="020B0600000101010101" pitchFamily="50" charset="-127"/>
                                </a:rPr>
                              </m:ctrlPr>
                            </m:sSubPr>
                            <m:e>
                              <m:r>
                                <a:rPr lang="en-US" altLang="ko-KR" sz="1400" i="1" dirty="0">
                                  <a:latin typeface="Cambria Math" panose="02040503050406030204" pitchFamily="18" charset="0"/>
                                  <a:ea typeface="나눔스퀘어" panose="020B0600000101010101" pitchFamily="50" charset="-127"/>
                                </a:rPr>
                                <m:t>𝑚</m:t>
                              </m:r>
                            </m:e>
                            <m:sub>
                              <m:r>
                                <a:rPr lang="en-US" altLang="ko-KR" sz="1400" i="1" dirty="0">
                                  <a:latin typeface="Cambria Math" panose="02040503050406030204" pitchFamily="18" charset="0"/>
                                  <a:ea typeface="나눔스퀘어" panose="020B0600000101010101" pitchFamily="50" charset="-127"/>
                                </a:rPr>
                                <m:t>𝑖𝑗</m:t>
                              </m:r>
                            </m:sub>
                          </m:sSub>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latin typeface="Cambria Math" panose="02040503050406030204" pitchFamily="18" charset="0"/>
                                      <a:ea typeface="나눔스퀘어" panose="020B0600000101010101" pitchFamily="50" charset="-127"/>
                                    </a:rPr>
                                  </m:ctrlPr>
                                </m:accPr>
                                <m:e>
                                  <m:r>
                                    <a:rPr lang="en-US" altLang="ko-KR" sz="1400" i="1" dirty="0">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𝑗</m:t>
                              </m:r>
                            </m:sub>
                          </m:sSub>
                        </m:e>
                      </m:nary>
                      <m:r>
                        <a:rPr lang="en-US" altLang="ko-KR" sz="1400" i="1" dirty="0">
                          <a:latin typeface="Cambria Math" panose="02040503050406030204" pitchFamily="18" charset="0"/>
                          <a:ea typeface="나눔스퀘어" panose="020B0600000101010101" pitchFamily="50" charset="-127"/>
                        </a:rPr>
                        <m:t>+</m:t>
                      </m:r>
                      <m:f>
                        <m:fPr>
                          <m:ctrlPr>
                            <a:rPr lang="en-US" altLang="ko-KR" sz="1400" b="0" i="1" dirty="0" smtClean="0">
                              <a:latin typeface="Cambria Math" panose="02040503050406030204" pitchFamily="18" charset="0"/>
                              <a:ea typeface="나눔스퀘어" panose="020B0600000101010101" pitchFamily="50" charset="-127"/>
                            </a:rPr>
                          </m:ctrlPr>
                        </m:fPr>
                        <m:num>
                          <m:r>
                            <a:rPr lang="en-US" altLang="ko-KR" sz="1400" b="0" i="1" dirty="0" smtClean="0">
                              <a:latin typeface="Cambria Math" panose="02040503050406030204" pitchFamily="18" charset="0"/>
                              <a:ea typeface="나눔스퀘어" panose="020B0600000101010101" pitchFamily="50" charset="-127"/>
                            </a:rPr>
                            <m:t>1</m:t>
                          </m:r>
                        </m:num>
                        <m:den>
                          <m:r>
                            <a:rPr lang="en-US" altLang="ko-KR" sz="1400" b="0" i="1" dirty="0" smtClean="0">
                              <a:latin typeface="Cambria Math" panose="02040503050406030204" pitchFamily="18" charset="0"/>
                              <a:ea typeface="나눔스퀘어" panose="020B0600000101010101" pitchFamily="50" charset="-127"/>
                            </a:rPr>
                            <m:t>2</m:t>
                          </m:r>
                        </m:den>
                      </m:f>
                      <m:nary>
                        <m:naryPr>
                          <m:chr m:val="∑"/>
                          <m:supHide m:val="on"/>
                          <m:ctrlPr>
                            <a:rPr lang="en-US" altLang="ko-KR" sz="1400" i="1" dirty="0">
                              <a:latin typeface="Cambria Math" panose="02040503050406030204" pitchFamily="18" charset="0"/>
                              <a:ea typeface="나눔스퀘어" panose="020B0600000101010101" pitchFamily="50" charset="-127"/>
                            </a:rPr>
                          </m:ctrlPr>
                        </m:naryPr>
                        <m:sub>
                          <m:r>
                            <m:rPr>
                              <m:brk m:alnAt="7"/>
                            </m:rPr>
                            <a:rPr lang="en-US" altLang="ko-KR" sz="1400" i="1" dirty="0">
                              <a:latin typeface="Cambria Math" panose="02040503050406030204" pitchFamily="18" charset="0"/>
                              <a:ea typeface="나눔스퀘어" panose="020B0600000101010101" pitchFamily="50" charset="-127"/>
                            </a:rPr>
                            <m:t>𝑗</m:t>
                          </m:r>
                          <m:r>
                            <a:rPr lang="en-US" altLang="ko-KR" sz="1400" i="1" dirty="0">
                              <a:latin typeface="Cambria Math" panose="02040503050406030204" pitchFamily="18" charset="0"/>
                              <a:ea typeface="나눔스퀘어" panose="020B0600000101010101" pitchFamily="50" charset="-127"/>
                            </a:rPr>
                            <m:t>, </m:t>
                          </m:r>
                          <m:r>
                            <a:rPr lang="en-US" altLang="ko-KR" sz="1400" i="1" dirty="0">
                              <a:latin typeface="Cambria Math" panose="02040503050406030204" pitchFamily="18" charset="0"/>
                              <a:ea typeface="나눔스퀘어" panose="020B0600000101010101" pitchFamily="50" charset="-127"/>
                            </a:rPr>
                            <m:t>𝑘</m:t>
                          </m:r>
                        </m:sub>
                        <m:sup/>
                        <m:e>
                          <m:d>
                            <m:dPr>
                              <m:ctrlPr>
                                <a:rPr lang="en-US" altLang="ko-KR" sz="1400" b="0" i="1" dirty="0" smtClean="0">
                                  <a:latin typeface="Cambria Math" panose="02040503050406030204" pitchFamily="18" charset="0"/>
                                  <a:ea typeface="나눔스퀘어" panose="020B0600000101010101" pitchFamily="50" charset="-127"/>
                                </a:rPr>
                              </m:ctrlPr>
                            </m:dPr>
                            <m:e>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b="0" i="1" smtClean="0">
                                          <a:latin typeface="Cambria Math" panose="02040503050406030204" pitchFamily="18" charset="0"/>
                                          <a:ea typeface="나눔스퀘어" panose="020B0600000101010101" pitchFamily="50" charset="-127"/>
                                        </a:rPr>
                                        <m:t>𝑖𝑗</m:t>
                                      </m:r>
                                    </m:sub>
                                  </m:sSub>
                                </m:num>
                                <m:den>
                                  <m:r>
                                    <a:rPr lang="en-US" altLang="ko-KR" sz="1400" i="1">
                                      <a:latin typeface="Cambria Math" panose="02040503050406030204" pitchFamily="18" charset="0"/>
                                      <a:ea typeface="나눔스퀘어" panose="020B0600000101010101" pitchFamily="50" charset="-127"/>
                                    </a:rPr>
                                    <m:t>𝜕</m:t>
                                  </m:r>
                                  <m:sSub>
                                    <m:sSubPr>
                                      <m:ctrlPr>
                                        <a:rPr lang="en-US" altLang="ko-KR" sz="1400" i="1" smtClean="0">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b="0" i="1" smtClean="0">
                                          <a:latin typeface="Cambria Math" panose="02040503050406030204" pitchFamily="18" charset="0"/>
                                          <a:ea typeface="나눔스퀘어" panose="020B0600000101010101" pitchFamily="50" charset="-127"/>
                                        </a:rPr>
                                        <m:t>𝑘</m:t>
                                      </m:r>
                                    </m:sub>
                                  </m:sSub>
                                </m:den>
                              </m:f>
                              <m:r>
                                <a:rPr lang="en-US" altLang="ko-KR" sz="1400" b="0" i="1" smtClean="0">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b="0" i="1" smtClean="0">
                                          <a:latin typeface="Cambria Math" panose="02040503050406030204" pitchFamily="18" charset="0"/>
                                          <a:ea typeface="나눔스퀘어" panose="020B0600000101010101" pitchFamily="50" charset="-127"/>
                                        </a:rPr>
                                        <m:t>𝑖𝑘</m:t>
                                      </m:r>
                                    </m:sub>
                                  </m:sSub>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b="0" i="1" smtClean="0">
                                          <a:latin typeface="Cambria Math" panose="02040503050406030204" pitchFamily="18" charset="0"/>
                                          <a:ea typeface="나눔스퀘어" panose="020B0600000101010101" pitchFamily="50" charset="-127"/>
                                        </a:rPr>
                                        <m:t>𝑗</m:t>
                                      </m:r>
                                    </m:sub>
                                  </m:sSub>
                                </m:den>
                              </m:f>
                              <m:r>
                                <a:rPr lang="en-US" altLang="ko-KR" sz="1400" b="0" i="1" smtClean="0">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𝑚</m:t>
                                      </m:r>
                                    </m:e>
                                    <m:sub>
                                      <m:r>
                                        <a:rPr lang="en-US" altLang="ko-KR" sz="1400" i="1">
                                          <a:latin typeface="Cambria Math" panose="02040503050406030204" pitchFamily="18" charset="0"/>
                                          <a:ea typeface="나눔스퀘어" panose="020B0600000101010101" pitchFamily="50" charset="-127"/>
                                        </a:rPr>
                                        <m:t>𝑗𝑘</m:t>
                                      </m:r>
                                    </m:sub>
                                  </m:sSub>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e>
                          </m:d>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latin typeface="Cambria Math" panose="02040503050406030204" pitchFamily="18" charset="0"/>
                                      <a:ea typeface="나눔스퀘어" panose="020B0600000101010101" pitchFamily="50" charset="-127"/>
                                    </a:rPr>
                                  </m:ctrlPr>
                                </m:accPr>
                                <m:e>
                                  <m:r>
                                    <a:rPr lang="en-US" altLang="ko-KR" sz="1400" i="1" dirty="0">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𝑗</m:t>
                              </m:r>
                            </m:sub>
                          </m:sSub>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solidFill>
                                        <a:prstClr val="black"/>
                                      </a:solidFill>
                                      <a:latin typeface="Cambria Math" panose="02040503050406030204" pitchFamily="18" charset="0"/>
                                      <a:ea typeface="나눔스퀘어" panose="020B0600000101010101" pitchFamily="50" charset="-127"/>
                                    </a:rPr>
                                  </m:ctrlPr>
                                </m:accPr>
                                <m:e>
                                  <m:r>
                                    <a:rPr lang="en-US" altLang="ko-KR" sz="1400" i="1" dirty="0">
                                      <a:solidFill>
                                        <a:prstClr val="black"/>
                                      </a:solidFill>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𝑘</m:t>
                              </m:r>
                            </m:sub>
                          </m:sSub>
                        </m:e>
                      </m:nary>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𝑈</m:t>
                          </m:r>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oMath>
                  </m:oMathPara>
                </a14:m>
                <a:endParaRPr lang="en-US" altLang="ko-KR" sz="1400" b="0" i="1" dirty="0">
                  <a:solidFill>
                    <a:prstClr val="black"/>
                  </a:solidFill>
                  <a:latin typeface="Cambria Math" panose="02040503050406030204" pitchFamily="18" charset="0"/>
                  <a:ea typeface="나눔스퀘어" panose="020B0600000101010101" pitchFamily="50" charset="-127"/>
                </a:endParaRPr>
              </a:p>
              <a:p>
                <a:pPr lvl="0"/>
                <a14:m>
                  <m:oMathPara xmlns:m="http://schemas.openxmlformats.org/officeDocument/2006/math">
                    <m:oMathParaPr>
                      <m:jc m:val="left"/>
                    </m:oMathParaPr>
                    <m:oMath xmlns:m="http://schemas.openxmlformats.org/officeDocument/2006/math">
                      <m:r>
                        <a:rPr lang="en-US" altLang="ko-KR" sz="1400" b="0" i="1" smtClean="0">
                          <a:solidFill>
                            <a:prstClr val="black"/>
                          </a:solidFill>
                          <a:latin typeface="Cambria Math" panose="02040503050406030204" pitchFamily="18" charset="0"/>
                          <a:ea typeface="나눔스퀘어" panose="020B0600000101010101" pitchFamily="50" charset="-127"/>
                        </a:rPr>
                        <m:t>                                       =</m:t>
                      </m:r>
                      <m:nary>
                        <m:naryPr>
                          <m:chr m:val="∑"/>
                          <m:supHide m:val="on"/>
                          <m:ctrlPr>
                            <a:rPr lang="en-US" altLang="ko-KR" sz="1400" i="1" dirty="0">
                              <a:latin typeface="Cambria Math" panose="02040503050406030204" pitchFamily="18" charset="0"/>
                              <a:ea typeface="나눔스퀘어" panose="020B0600000101010101" pitchFamily="50" charset="-127"/>
                            </a:rPr>
                          </m:ctrlPr>
                        </m:naryPr>
                        <m:sub>
                          <m:r>
                            <m:rPr>
                              <m:brk m:alnAt="7"/>
                            </m:rPr>
                            <a:rPr lang="en-US" altLang="ko-KR" sz="1400" i="1" dirty="0">
                              <a:latin typeface="Cambria Math" panose="02040503050406030204" pitchFamily="18" charset="0"/>
                              <a:ea typeface="나눔스퀘어" panose="020B0600000101010101" pitchFamily="50" charset="-127"/>
                            </a:rPr>
                            <m:t>𝑗</m:t>
                          </m:r>
                        </m:sub>
                        <m:sup/>
                        <m:e>
                          <m:sSub>
                            <m:sSubPr>
                              <m:ctrlPr>
                                <a:rPr lang="en-US" altLang="ko-KR" sz="1400" i="1" dirty="0">
                                  <a:latin typeface="Cambria Math" panose="02040503050406030204" pitchFamily="18" charset="0"/>
                                  <a:ea typeface="나눔스퀘어" panose="020B0600000101010101" pitchFamily="50" charset="-127"/>
                                </a:rPr>
                              </m:ctrlPr>
                            </m:sSubPr>
                            <m:e>
                              <m:r>
                                <a:rPr lang="en-US" altLang="ko-KR" sz="1400" i="1" dirty="0">
                                  <a:latin typeface="Cambria Math" panose="02040503050406030204" pitchFamily="18" charset="0"/>
                                  <a:ea typeface="나눔스퀘어" panose="020B0600000101010101" pitchFamily="50" charset="-127"/>
                                </a:rPr>
                                <m:t>𝑚</m:t>
                              </m:r>
                            </m:e>
                            <m:sub>
                              <m:r>
                                <a:rPr lang="en-US" altLang="ko-KR" sz="1400" i="1" dirty="0">
                                  <a:latin typeface="Cambria Math" panose="02040503050406030204" pitchFamily="18" charset="0"/>
                                  <a:ea typeface="나눔스퀘어" panose="020B0600000101010101" pitchFamily="50" charset="-127"/>
                                </a:rPr>
                                <m:t>𝑖𝑗</m:t>
                              </m:r>
                            </m:sub>
                          </m:sSub>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latin typeface="Cambria Math" panose="02040503050406030204" pitchFamily="18" charset="0"/>
                                      <a:ea typeface="나눔스퀘어" panose="020B0600000101010101" pitchFamily="50" charset="-127"/>
                                    </a:rPr>
                                  </m:ctrlPr>
                                </m:accPr>
                                <m:e>
                                  <m:r>
                                    <a:rPr lang="en-US" altLang="ko-KR" sz="1400" i="1" dirty="0">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𝑗</m:t>
                              </m:r>
                            </m:sub>
                          </m:sSub>
                        </m:e>
                      </m:nary>
                      <m:r>
                        <a:rPr lang="en-US" altLang="ko-KR" sz="1400" i="1" dirty="0">
                          <a:latin typeface="Cambria Math" panose="02040503050406030204" pitchFamily="18" charset="0"/>
                          <a:ea typeface="나눔스퀘어" panose="020B0600000101010101" pitchFamily="50" charset="-127"/>
                        </a:rPr>
                        <m:t>+</m:t>
                      </m:r>
                      <m:nary>
                        <m:naryPr>
                          <m:chr m:val="∑"/>
                          <m:supHide m:val="on"/>
                          <m:ctrlPr>
                            <a:rPr lang="en-US" altLang="ko-KR" sz="1400" i="1" dirty="0">
                              <a:latin typeface="Cambria Math" panose="02040503050406030204" pitchFamily="18" charset="0"/>
                              <a:ea typeface="나눔스퀘어" panose="020B0600000101010101" pitchFamily="50" charset="-127"/>
                            </a:rPr>
                          </m:ctrlPr>
                        </m:naryPr>
                        <m:sub>
                          <m:r>
                            <m:rPr>
                              <m:brk m:alnAt="7"/>
                            </m:rPr>
                            <a:rPr lang="en-US" altLang="ko-KR" sz="1400" i="1" dirty="0">
                              <a:latin typeface="Cambria Math" panose="02040503050406030204" pitchFamily="18" charset="0"/>
                              <a:ea typeface="나눔스퀘어" panose="020B0600000101010101" pitchFamily="50" charset="-127"/>
                            </a:rPr>
                            <m:t>𝑗</m:t>
                          </m:r>
                          <m:r>
                            <a:rPr lang="en-US" altLang="ko-KR" sz="1400" i="1" dirty="0">
                              <a:latin typeface="Cambria Math" panose="02040503050406030204" pitchFamily="18" charset="0"/>
                              <a:ea typeface="나눔스퀘어" panose="020B0600000101010101" pitchFamily="50" charset="-127"/>
                            </a:rPr>
                            <m:t>, </m:t>
                          </m:r>
                          <m:r>
                            <a:rPr lang="en-US" altLang="ko-KR" sz="1400" i="1" dirty="0">
                              <a:latin typeface="Cambria Math" panose="02040503050406030204" pitchFamily="18" charset="0"/>
                              <a:ea typeface="나눔스퀘어" panose="020B0600000101010101" pitchFamily="50" charset="-127"/>
                            </a:rPr>
                            <m:t>𝑘</m:t>
                          </m:r>
                        </m:sub>
                        <m:sup/>
                        <m:e>
                          <m:sSub>
                            <m:sSubPr>
                              <m:ctrlPr>
                                <a:rPr lang="en-US" altLang="ko-KR" sz="1400" b="0" i="1" dirty="0" smtClean="0">
                                  <a:latin typeface="Cambria Math" panose="02040503050406030204" pitchFamily="18" charset="0"/>
                                  <a:ea typeface="나눔스퀘어" panose="020B0600000101010101" pitchFamily="50" charset="-127"/>
                                </a:rPr>
                              </m:ctrlPr>
                            </m:sSubPr>
                            <m:e>
                              <m:r>
                                <m:rPr>
                                  <m:sty m:val="p"/>
                                </m:rPr>
                                <a:rPr lang="en-US" altLang="ko-KR" sz="1400" b="0" i="0" dirty="0" smtClean="0">
                                  <a:latin typeface="Cambria Math" panose="02040503050406030204" pitchFamily="18" charset="0"/>
                                  <a:ea typeface="나눔스퀘어" panose="020B0600000101010101" pitchFamily="50" charset="-127"/>
                                </a:rPr>
                                <m:t>Γ</m:t>
                              </m:r>
                            </m:e>
                            <m:sub>
                              <m:r>
                                <a:rPr lang="en-US" altLang="ko-KR" sz="1400" b="0" i="1" dirty="0" smtClean="0">
                                  <a:latin typeface="Cambria Math" panose="02040503050406030204" pitchFamily="18" charset="0"/>
                                  <a:ea typeface="나눔스퀘어" panose="020B0600000101010101" pitchFamily="50" charset="-127"/>
                                </a:rPr>
                                <m:t>𝑖𝑗𝑘</m:t>
                              </m:r>
                            </m:sub>
                          </m:sSub>
                          <m:d>
                            <m:dPr>
                              <m:ctrlPr>
                                <a:rPr lang="en-US" altLang="ko-KR" sz="1400" b="0" i="1" dirty="0" smtClean="0">
                                  <a:latin typeface="Cambria Math" panose="02040503050406030204" pitchFamily="18" charset="0"/>
                                  <a:ea typeface="나눔스퀘어" panose="020B0600000101010101" pitchFamily="50" charset="-127"/>
                                </a:rPr>
                              </m:ctrlPr>
                            </m:dPr>
                            <m:e>
                              <m:r>
                                <a:rPr lang="en-US" altLang="ko-KR" sz="1400" b="1" i="1" dirty="0" smtClean="0">
                                  <a:latin typeface="Cambria Math" panose="02040503050406030204" pitchFamily="18" charset="0"/>
                                  <a:ea typeface="나눔스퀘어" panose="020B0600000101010101" pitchFamily="50" charset="-127"/>
                                </a:rPr>
                                <m:t>𝒒</m:t>
                              </m:r>
                            </m:e>
                          </m:d>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latin typeface="Cambria Math" panose="02040503050406030204" pitchFamily="18" charset="0"/>
                                      <a:ea typeface="나눔스퀘어" panose="020B0600000101010101" pitchFamily="50" charset="-127"/>
                                    </a:rPr>
                                  </m:ctrlPr>
                                </m:accPr>
                                <m:e>
                                  <m:r>
                                    <a:rPr lang="en-US" altLang="ko-KR" sz="1400" i="1" dirty="0">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𝑗</m:t>
                              </m:r>
                            </m:sub>
                          </m:sSub>
                          <m:sSub>
                            <m:sSubPr>
                              <m:ctrlPr>
                                <a:rPr lang="en-US" altLang="ko-KR" sz="1400" i="1" dirty="0">
                                  <a:solidFill>
                                    <a:prstClr val="black"/>
                                  </a:solidFill>
                                  <a:latin typeface="Cambria Math" panose="02040503050406030204" pitchFamily="18" charset="0"/>
                                  <a:ea typeface="나눔스퀘어" panose="020B0600000101010101" pitchFamily="50" charset="-127"/>
                                </a:rPr>
                              </m:ctrlPr>
                            </m:sSubPr>
                            <m:e>
                              <m:acc>
                                <m:accPr>
                                  <m:chr m:val="̇"/>
                                  <m:ctrlPr>
                                    <a:rPr lang="en-US" altLang="ko-KR" sz="1400" i="1" dirty="0">
                                      <a:solidFill>
                                        <a:prstClr val="black"/>
                                      </a:solidFill>
                                      <a:latin typeface="Cambria Math" panose="02040503050406030204" pitchFamily="18" charset="0"/>
                                      <a:ea typeface="나눔스퀘어" panose="020B0600000101010101" pitchFamily="50" charset="-127"/>
                                    </a:rPr>
                                  </m:ctrlPr>
                                </m:accPr>
                                <m:e>
                                  <m:r>
                                    <a:rPr lang="en-US" altLang="ko-KR" sz="1400" i="1" dirty="0">
                                      <a:solidFill>
                                        <a:prstClr val="black"/>
                                      </a:solidFill>
                                      <a:latin typeface="Cambria Math" panose="02040503050406030204" pitchFamily="18" charset="0"/>
                                      <a:ea typeface="나눔스퀘어" panose="020B0600000101010101" pitchFamily="50" charset="-127"/>
                                    </a:rPr>
                                    <m:t>𝑞</m:t>
                                  </m:r>
                                </m:e>
                              </m:acc>
                            </m:e>
                            <m:sub>
                              <m:r>
                                <a:rPr lang="en-US" altLang="ko-KR" sz="1400" i="1" dirty="0">
                                  <a:solidFill>
                                    <a:prstClr val="black"/>
                                  </a:solidFill>
                                  <a:latin typeface="Cambria Math" panose="02040503050406030204" pitchFamily="18" charset="0"/>
                                  <a:ea typeface="나눔스퀘어" panose="020B0600000101010101" pitchFamily="50" charset="-127"/>
                                </a:rPr>
                                <m:t>𝑘</m:t>
                              </m:r>
                            </m:sub>
                          </m:sSub>
                        </m:e>
                      </m:nary>
                      <m:r>
                        <a:rPr lang="en-US" altLang="ko-KR" sz="1400" i="1">
                          <a:latin typeface="Cambria Math" panose="02040503050406030204" pitchFamily="18" charset="0"/>
                          <a:ea typeface="나눔스퀘어" panose="020B0600000101010101" pitchFamily="50" charset="-127"/>
                        </a:rPr>
                        <m:t>+</m:t>
                      </m:r>
                      <m:f>
                        <m:fPr>
                          <m:ctrlPr>
                            <a:rPr lang="en-US" altLang="ko-KR" sz="1400" i="1">
                              <a:latin typeface="Cambria Math" panose="02040503050406030204" pitchFamily="18" charset="0"/>
                              <a:ea typeface="나눔스퀘어" panose="020B0600000101010101" pitchFamily="50" charset="-127"/>
                            </a:rPr>
                          </m:ctrlPr>
                        </m:fPr>
                        <m:num>
                          <m:r>
                            <a:rPr lang="en-US" altLang="ko-KR" sz="1400" i="1">
                              <a:latin typeface="Cambria Math" panose="02040503050406030204" pitchFamily="18" charset="0"/>
                              <a:ea typeface="나눔스퀘어" panose="020B0600000101010101" pitchFamily="50" charset="-127"/>
                            </a:rPr>
                            <m:t>𝜕</m:t>
                          </m:r>
                          <m:r>
                            <a:rPr lang="en-US" altLang="ko-KR" sz="1400" i="1">
                              <a:latin typeface="Cambria Math" panose="02040503050406030204" pitchFamily="18" charset="0"/>
                              <a:ea typeface="나눔스퀘어" panose="020B0600000101010101" pitchFamily="50" charset="-127"/>
                            </a:rPr>
                            <m:t>𝑈</m:t>
                          </m:r>
                        </m:num>
                        <m:den>
                          <m:r>
                            <a:rPr lang="en-US" altLang="ko-KR" sz="1400" i="1">
                              <a:latin typeface="Cambria Math" panose="02040503050406030204" pitchFamily="18" charset="0"/>
                              <a:ea typeface="나눔스퀘어" panose="020B0600000101010101" pitchFamily="50" charset="-127"/>
                            </a:rPr>
                            <m:t>𝜕</m:t>
                          </m:r>
                          <m:sSub>
                            <m:sSubPr>
                              <m:ctrlPr>
                                <a:rPr lang="en-US" altLang="ko-KR" sz="1400" i="1">
                                  <a:latin typeface="Cambria Math" panose="02040503050406030204" pitchFamily="18" charset="0"/>
                                  <a:ea typeface="나눔스퀘어" panose="020B0600000101010101" pitchFamily="50" charset="-127"/>
                                </a:rPr>
                              </m:ctrlPr>
                            </m:sSubPr>
                            <m:e>
                              <m:r>
                                <a:rPr lang="en-US" altLang="ko-KR" sz="1400" i="1">
                                  <a:latin typeface="Cambria Math" panose="02040503050406030204" pitchFamily="18" charset="0"/>
                                  <a:ea typeface="나눔스퀘어" panose="020B0600000101010101" pitchFamily="50" charset="-127"/>
                                </a:rPr>
                                <m:t>𝑞</m:t>
                              </m:r>
                            </m:e>
                            <m:sub>
                              <m:r>
                                <a:rPr lang="en-US" altLang="ko-KR" sz="1400" i="1">
                                  <a:latin typeface="Cambria Math" panose="02040503050406030204" pitchFamily="18" charset="0"/>
                                  <a:ea typeface="나눔스퀘어" panose="020B0600000101010101" pitchFamily="50" charset="-127"/>
                                </a:rPr>
                                <m:t>𝑖</m:t>
                              </m:r>
                            </m:sub>
                          </m:sSub>
                        </m:den>
                      </m:f>
                    </m:oMath>
                  </m:oMathPara>
                </a14:m>
                <a:endParaRPr lang="en-US" altLang="ko-KR" sz="1400" b="0" i="1" dirty="0">
                  <a:latin typeface="나눔스퀘어 Bold" panose="020B0600000101010101" pitchFamily="50" charset="-127"/>
                  <a:ea typeface="나눔스퀘어" panose="020B0600000101010101" pitchFamily="50" charset="-127"/>
                </a:endParaRPr>
              </a:p>
              <a:p>
                <a:pPr lvl="0"/>
                <a:endParaRPr lang="en-US" altLang="ko-KR" sz="1400" b="0" i="1" dirty="0">
                  <a:latin typeface="나눔스퀘어 Bold" panose="020B0600000101010101" pitchFamily="50" charset="-127"/>
                  <a:ea typeface="나눔스퀘어" panose="020B0600000101010101" pitchFamily="50" charset="-127"/>
                </a:endParaRPr>
              </a:p>
              <a:p>
                <a:pPr lvl="0">
                  <a:lnSpc>
                    <a:spcPct val="150000"/>
                  </a:lnSpc>
                </a:pPr>
                <a14:m>
                  <m:oMathPara xmlns:m="http://schemas.openxmlformats.org/officeDocument/2006/math">
                    <m:oMathParaPr>
                      <m:jc m:val="left"/>
                    </m:oMathParaPr>
                    <m:oMath xmlns:m="http://schemas.openxmlformats.org/officeDocument/2006/math">
                      <m:r>
                        <a:rPr lang="en-US" altLang="ko-KR" sz="1400" i="1" dirty="0" smtClean="0">
                          <a:solidFill>
                            <a:prstClr val="black"/>
                          </a:solidFill>
                          <a:latin typeface="Cambria Math" panose="02040503050406030204" pitchFamily="18" charset="0"/>
                          <a:ea typeface="나눔스퀘어" panose="020B0600000101010101" pitchFamily="50" charset="-127"/>
                        </a:rPr>
                        <m:t>𝜏</m:t>
                      </m:r>
                      <m:r>
                        <a:rPr lang="en-US" altLang="ko-KR" sz="1400" i="1">
                          <a:solidFill>
                            <a:prstClr val="black"/>
                          </a:solidFill>
                          <a:latin typeface="Cambria Math" panose="02040503050406030204" pitchFamily="18" charset="0"/>
                          <a:ea typeface="나눔스퀘어" panose="020B0600000101010101" pitchFamily="50" charset="-127"/>
                        </a:rPr>
                        <m:t>=</m:t>
                      </m:r>
                      <m:r>
                        <a:rPr lang="en-US" altLang="ko-KR" sz="1400" i="1">
                          <a:solidFill>
                            <a:prstClr val="black"/>
                          </a:solidFill>
                          <a:latin typeface="Cambria Math" panose="02040503050406030204" pitchFamily="18" charset="0"/>
                          <a:ea typeface="나눔스퀘어" panose="020B0600000101010101" pitchFamily="50" charset="-127"/>
                        </a:rPr>
                        <m:t>𝑀</m:t>
                      </m:r>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b="1" i="1">
                              <a:solidFill>
                                <a:prstClr val="black"/>
                              </a:solidFill>
                              <a:latin typeface="Cambria Math" panose="02040503050406030204" pitchFamily="18" charset="0"/>
                              <a:ea typeface="나눔스퀘어" panose="020B0600000101010101" pitchFamily="50" charset="-127"/>
                            </a:rPr>
                            <m:t>𝒒</m:t>
                          </m:r>
                        </m:e>
                      </m:d>
                      <m:acc>
                        <m:accPr>
                          <m:chr m:val="̈"/>
                          <m:ctrlPr>
                            <a:rPr lang="en-US" altLang="ko-KR" sz="1400" i="1">
                              <a:solidFill>
                                <a:prstClr val="black"/>
                              </a:solidFill>
                              <a:latin typeface="Cambria Math" panose="02040503050406030204" pitchFamily="18" charset="0"/>
                              <a:ea typeface="나눔스퀘어" panose="020B0600000101010101" pitchFamily="50" charset="-127"/>
                            </a:rPr>
                          </m:ctrlPr>
                        </m:accPr>
                        <m:e>
                          <m:r>
                            <a:rPr lang="en-US" altLang="ko-KR" sz="1400" b="1" i="1">
                              <a:solidFill>
                                <a:prstClr val="black"/>
                              </a:solidFill>
                              <a:latin typeface="Cambria Math" panose="02040503050406030204" pitchFamily="18" charset="0"/>
                              <a:ea typeface="나눔스퀘어" panose="020B0600000101010101" pitchFamily="50" charset="-127"/>
                            </a:rPr>
                            <m:t>𝒒</m:t>
                          </m:r>
                        </m:e>
                      </m:acc>
                      <m:r>
                        <a:rPr lang="en-US" altLang="ko-KR" sz="1400" i="1">
                          <a:solidFill>
                            <a:prstClr val="black"/>
                          </a:solidFill>
                          <a:latin typeface="Cambria Math" panose="02040503050406030204" pitchFamily="18" charset="0"/>
                          <a:ea typeface="나눔스퀘어" panose="020B0600000101010101" pitchFamily="50" charset="-127"/>
                        </a:rPr>
                        <m:t>+</m:t>
                      </m:r>
                      <m:sSup>
                        <m:sSupPr>
                          <m:ctrlPr>
                            <a:rPr lang="en-US" altLang="ko-KR" sz="1400" b="0" i="1" smtClean="0">
                              <a:solidFill>
                                <a:prstClr val="black"/>
                              </a:solidFill>
                              <a:latin typeface="Cambria Math" panose="02040503050406030204" pitchFamily="18" charset="0"/>
                              <a:ea typeface="나눔스퀘어" panose="020B0600000101010101" pitchFamily="50" charset="-127"/>
                            </a:rPr>
                          </m:ctrlPr>
                        </m:sSupPr>
                        <m:e>
                          <m:acc>
                            <m:accPr>
                              <m:chr m:val="̇"/>
                              <m:ctrlPr>
                                <a:rPr lang="en-US" altLang="ko-KR" sz="1400" b="1" i="1" smtClean="0">
                                  <a:solidFill>
                                    <a:prstClr val="black"/>
                                  </a:solidFill>
                                  <a:latin typeface="Cambria Math" panose="02040503050406030204" pitchFamily="18" charset="0"/>
                                  <a:ea typeface="나눔스퀘어" panose="020B0600000101010101" pitchFamily="50" charset="-127"/>
                                </a:rPr>
                              </m:ctrlPr>
                            </m:accPr>
                            <m:e>
                              <m:r>
                                <a:rPr lang="en-US" altLang="ko-KR" sz="1400" b="1" i="1" smtClean="0">
                                  <a:solidFill>
                                    <a:prstClr val="black"/>
                                  </a:solidFill>
                                  <a:latin typeface="Cambria Math" panose="02040503050406030204" pitchFamily="18" charset="0"/>
                                  <a:ea typeface="나눔스퀘어" panose="020B0600000101010101" pitchFamily="50" charset="-127"/>
                                </a:rPr>
                                <m:t>𝒒</m:t>
                              </m:r>
                            </m:e>
                          </m:acc>
                        </m:e>
                        <m:sup>
                          <m:r>
                            <a:rPr lang="en-US" altLang="ko-KR" sz="1400" b="0" i="1" smtClean="0">
                              <a:solidFill>
                                <a:prstClr val="black"/>
                              </a:solidFill>
                              <a:latin typeface="Cambria Math" panose="02040503050406030204" pitchFamily="18" charset="0"/>
                              <a:ea typeface="나눔스퀘어" panose="020B0600000101010101" pitchFamily="50" charset="-127"/>
                            </a:rPr>
                            <m:t>⊤</m:t>
                          </m:r>
                        </m:sup>
                      </m:sSup>
                      <m:r>
                        <a:rPr lang="en-US" altLang="ko-KR" sz="1400" b="1" i="0" smtClean="0">
                          <a:solidFill>
                            <a:prstClr val="black"/>
                          </a:solidFill>
                          <a:latin typeface="Cambria Math" panose="02040503050406030204" pitchFamily="18" charset="0"/>
                          <a:ea typeface="나눔스퀘어" panose="020B0600000101010101" pitchFamily="50" charset="-127"/>
                        </a:rPr>
                        <m:t>𝚪</m:t>
                      </m:r>
                      <m:d>
                        <m:dPr>
                          <m:ctrlPr>
                            <a:rPr lang="en-US" altLang="ko-KR" sz="1400" b="0" i="1" smtClean="0">
                              <a:solidFill>
                                <a:prstClr val="black"/>
                              </a:solidFill>
                              <a:latin typeface="Cambria Math" panose="02040503050406030204" pitchFamily="18" charset="0"/>
                              <a:ea typeface="나눔스퀘어" panose="020B0600000101010101" pitchFamily="50" charset="-127"/>
                            </a:rPr>
                          </m:ctrlPr>
                        </m:dPr>
                        <m:e>
                          <m:r>
                            <a:rPr lang="en-US" altLang="ko-KR" sz="1400" b="1" i="1" smtClean="0">
                              <a:solidFill>
                                <a:prstClr val="black"/>
                              </a:solidFill>
                              <a:latin typeface="Cambria Math" panose="02040503050406030204" pitchFamily="18" charset="0"/>
                              <a:ea typeface="나눔스퀘어" panose="020B0600000101010101" pitchFamily="50" charset="-127"/>
                            </a:rPr>
                            <m:t>𝒒</m:t>
                          </m:r>
                        </m:e>
                      </m:d>
                      <m:acc>
                        <m:accPr>
                          <m:chr m:val="̇"/>
                          <m:ctrlPr>
                            <a:rPr lang="en-US" altLang="ko-KR" sz="1400" i="1">
                              <a:solidFill>
                                <a:prstClr val="black"/>
                              </a:solidFill>
                              <a:latin typeface="Cambria Math" panose="02040503050406030204" pitchFamily="18" charset="0"/>
                              <a:ea typeface="나눔스퀘어" panose="020B0600000101010101" pitchFamily="50" charset="-127"/>
                            </a:rPr>
                          </m:ctrlPr>
                        </m:accPr>
                        <m:e>
                          <m:r>
                            <a:rPr lang="en-US" altLang="ko-KR" sz="1400" b="1" i="1">
                              <a:solidFill>
                                <a:prstClr val="black"/>
                              </a:solidFill>
                              <a:latin typeface="Cambria Math" panose="02040503050406030204" pitchFamily="18" charset="0"/>
                              <a:ea typeface="나눔스퀘어" panose="020B0600000101010101" pitchFamily="50" charset="-127"/>
                            </a:rPr>
                            <m:t>𝒒</m:t>
                          </m:r>
                        </m:e>
                      </m:acc>
                      <m:r>
                        <a:rPr lang="en-US" altLang="ko-KR" sz="1400" i="1">
                          <a:solidFill>
                            <a:prstClr val="black"/>
                          </a:solidFill>
                          <a:latin typeface="Cambria Math" panose="02040503050406030204" pitchFamily="18" charset="0"/>
                          <a:ea typeface="나눔스퀘어" panose="020B0600000101010101" pitchFamily="50" charset="-127"/>
                        </a:rPr>
                        <m:t>+</m:t>
                      </m:r>
                      <m:r>
                        <a:rPr lang="en-US" altLang="ko-KR" sz="1400" b="1" i="1">
                          <a:solidFill>
                            <a:prstClr val="black"/>
                          </a:solidFill>
                          <a:latin typeface="Cambria Math" panose="02040503050406030204" pitchFamily="18" charset="0"/>
                          <a:ea typeface="나눔스퀘어" panose="020B0600000101010101" pitchFamily="50" charset="-127"/>
                        </a:rPr>
                        <m:t>𝒈</m:t>
                      </m:r>
                      <m:d>
                        <m:dPr>
                          <m:ctrlPr>
                            <a:rPr lang="en-US" altLang="ko-KR" sz="1400" i="1">
                              <a:solidFill>
                                <a:prstClr val="black"/>
                              </a:solidFill>
                              <a:latin typeface="Cambria Math" panose="02040503050406030204" pitchFamily="18" charset="0"/>
                              <a:ea typeface="나눔스퀘어" panose="020B0600000101010101" pitchFamily="50" charset="-127"/>
                            </a:rPr>
                          </m:ctrlPr>
                        </m:dPr>
                        <m:e>
                          <m:r>
                            <a:rPr lang="en-US" altLang="ko-KR" sz="1400" b="1" i="1">
                              <a:solidFill>
                                <a:prstClr val="black"/>
                              </a:solidFill>
                              <a:latin typeface="Cambria Math" panose="02040503050406030204" pitchFamily="18" charset="0"/>
                              <a:ea typeface="나눔스퀘어" panose="020B0600000101010101" pitchFamily="50" charset="-127"/>
                            </a:rPr>
                            <m:t>𝒒</m:t>
                          </m:r>
                        </m:e>
                      </m:d>
                    </m:oMath>
                  </m:oMathPara>
                </a14:m>
                <a:endParaRPr lang="en-US" altLang="ko-KR" sz="1400" b="0" i="1" dirty="0">
                  <a:latin typeface="나눔스퀘어 Bold" panose="020B0600000101010101" pitchFamily="50" charset="-127"/>
                  <a:ea typeface="나눔스퀘어" panose="020B0600000101010101" pitchFamily="50" charset="-127"/>
                </a:endParaRPr>
              </a:p>
            </p:txBody>
          </p:sp>
        </mc:Choice>
        <mc:Fallback>
          <p:sp>
            <p:nvSpPr>
              <p:cNvPr id="58" name="직사각형 57">
                <a:extLst>
                  <a:ext uri="{FF2B5EF4-FFF2-40B4-BE49-F238E27FC236}">
                    <a16:creationId xmlns:a16="http://schemas.microsoft.com/office/drawing/2014/main" id="{0B3CC9D6-9E02-408E-A559-4D86BF8665EA}"/>
                  </a:ext>
                </a:extLst>
              </p:cNvPr>
              <p:cNvSpPr>
                <a:spLocks noRot="1" noChangeAspect="1" noMove="1" noResize="1" noEditPoints="1" noAdjustHandles="1" noChangeArrowheads="1" noChangeShapeType="1" noTextEdit="1"/>
              </p:cNvSpPr>
              <p:nvPr/>
            </p:nvSpPr>
            <p:spPr>
              <a:xfrm>
                <a:off x="4939553" y="2110394"/>
                <a:ext cx="7095817" cy="3684278"/>
              </a:xfrm>
              <a:prstGeom prst="rect">
                <a:avLst/>
              </a:prstGeom>
              <a:blipFill>
                <a:blip r:embed="rId5"/>
                <a:stretch>
                  <a:fillRect l="-1117" t="-19339" b="-1173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F4DA52A0-C097-4DE5-A962-5286DECA9D96}"/>
                  </a:ext>
                </a:extLst>
              </p:cNvPr>
              <p:cNvSpPr txBox="1"/>
              <p:nvPr/>
            </p:nvSpPr>
            <p:spPr>
              <a:xfrm>
                <a:off x="5387510" y="6261022"/>
                <a:ext cx="1871202" cy="477503"/>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Christoffel symbols (tensor, </a:t>
                </a:r>
                <a14:m>
                  <m:oMath xmlns:m="http://schemas.openxmlformats.org/officeDocument/2006/math">
                    <m:sSup>
                      <m:sSupPr>
                        <m:ctrlPr>
                          <a:rPr lang="en-US" altLang="ko-KR" sz="1200" b="0" i="1" smtClean="0">
                            <a:solidFill>
                              <a:prstClr val="black"/>
                            </a:solidFill>
                            <a:latin typeface="Cambria Math" panose="02040503050406030204" pitchFamily="18" charset="0"/>
                            <a:ea typeface="나눔스퀘어 Bold" panose="020B0600000101010101" pitchFamily="50" charset="-127"/>
                          </a:rPr>
                        </m:ctrlPr>
                      </m:sSupPr>
                      <m:e>
                        <m:r>
                          <a:rPr lang="en-US" altLang="ko-KR" sz="1200" b="0" i="1" smtClean="0">
                            <a:solidFill>
                              <a:prstClr val="black"/>
                            </a:solidFill>
                            <a:latin typeface="Cambria Math" panose="02040503050406030204" pitchFamily="18" charset="0"/>
                            <a:ea typeface="나눔스퀘어 Bold" panose="020B0600000101010101" pitchFamily="50" charset="-127"/>
                          </a:rPr>
                          <m:t>ℝ</m:t>
                        </m:r>
                      </m:e>
                      <m:sup>
                        <m:r>
                          <a:rPr lang="en-US" altLang="ko-KR" sz="1200" b="0" i="1" smtClean="0">
                            <a:solidFill>
                              <a:prstClr val="black"/>
                            </a:solidFill>
                            <a:latin typeface="Cambria Math" panose="02040503050406030204" pitchFamily="18" charset="0"/>
                            <a:ea typeface="나눔스퀘어 Bold" panose="020B0600000101010101" pitchFamily="50" charset="-127"/>
                          </a:rPr>
                          <m:t>𝑛</m:t>
                        </m:r>
                        <m:r>
                          <a:rPr lang="en-US" altLang="ko-KR" sz="1200" b="0" i="1" smtClean="0">
                            <a:solidFill>
                              <a:prstClr val="black"/>
                            </a:solidFill>
                            <a:latin typeface="Cambria Math" panose="02040503050406030204" pitchFamily="18" charset="0"/>
                            <a:ea typeface="나눔스퀘어 Bold" panose="020B0600000101010101" pitchFamily="50" charset="-127"/>
                          </a:rPr>
                          <m:t>×</m:t>
                        </m:r>
                        <m:r>
                          <a:rPr lang="en-US" altLang="ko-KR" sz="1200" b="0" i="1" smtClean="0">
                            <a:solidFill>
                              <a:prstClr val="black"/>
                            </a:solidFill>
                            <a:latin typeface="Cambria Math" panose="02040503050406030204" pitchFamily="18" charset="0"/>
                            <a:ea typeface="나눔스퀘어 Bold" panose="020B0600000101010101" pitchFamily="50" charset="-127"/>
                          </a:rPr>
                          <m:t>𝑛</m:t>
                        </m:r>
                        <m:r>
                          <a:rPr lang="en-US" altLang="ko-KR" sz="1200" b="0" i="1" smtClean="0">
                            <a:solidFill>
                              <a:prstClr val="black"/>
                            </a:solidFill>
                            <a:latin typeface="Cambria Math" panose="02040503050406030204" pitchFamily="18" charset="0"/>
                            <a:ea typeface="나눔스퀘어 Bold" panose="020B0600000101010101" pitchFamily="50" charset="-127"/>
                          </a:rPr>
                          <m:t>×</m:t>
                        </m:r>
                        <m:r>
                          <a:rPr lang="en-US" altLang="ko-KR" sz="1200" b="0" i="1" smtClean="0">
                            <a:solidFill>
                              <a:prstClr val="black"/>
                            </a:solidFill>
                            <a:latin typeface="Cambria Math" panose="02040503050406030204" pitchFamily="18" charset="0"/>
                            <a:ea typeface="나눔스퀘어 Bold" panose="020B0600000101010101" pitchFamily="50" charset="-127"/>
                          </a:rPr>
                          <m:t>𝑛</m:t>
                        </m:r>
                      </m:sup>
                    </m:sSup>
                  </m:oMath>
                </a14:m>
                <a:r>
                  <a:rPr lang="en-US" altLang="ko-KR" sz="1200" dirty="0">
                    <a:solidFill>
                      <a:prstClr val="black"/>
                    </a:solidFill>
                    <a:latin typeface="나눔스퀘어 Bold" panose="020B0600000101010101" pitchFamily="50" charset="-127"/>
                    <a:ea typeface="나눔스퀘어 Bold" panose="020B0600000101010101" pitchFamily="50" charset="-127"/>
                  </a:rPr>
                  <a:t>)</a:t>
                </a:r>
              </a:p>
            </p:txBody>
          </p:sp>
        </mc:Choice>
        <mc:Fallback>
          <p:sp>
            <p:nvSpPr>
              <p:cNvPr id="61" name="TextBox 60">
                <a:extLst>
                  <a:ext uri="{FF2B5EF4-FFF2-40B4-BE49-F238E27FC236}">
                    <a16:creationId xmlns:a16="http://schemas.microsoft.com/office/drawing/2014/main" id="{F4DA52A0-C097-4DE5-A962-5286DECA9D96}"/>
                  </a:ext>
                </a:extLst>
              </p:cNvPr>
              <p:cNvSpPr txBox="1">
                <a:spLocks noRot="1" noChangeAspect="1" noMove="1" noResize="1" noEditPoints="1" noAdjustHandles="1" noChangeArrowheads="1" noChangeShapeType="1" noTextEdit="1"/>
              </p:cNvSpPr>
              <p:nvPr/>
            </p:nvSpPr>
            <p:spPr>
              <a:xfrm>
                <a:off x="5387510" y="6261022"/>
                <a:ext cx="1871202" cy="477503"/>
              </a:xfrm>
              <a:prstGeom prst="rect">
                <a:avLst/>
              </a:prstGeom>
              <a:blipFill>
                <a:blip r:embed="rId6"/>
                <a:stretch>
                  <a:fillRect b="-6410"/>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718762FA-5B9D-4840-A838-8D9B6D5AFF8F}"/>
              </a:ext>
            </a:extLst>
          </p:cNvPr>
          <p:cNvCxnSpPr>
            <a:cxnSpLocks/>
            <a:stCxn id="61" idx="0"/>
          </p:cNvCxnSpPr>
          <p:nvPr/>
        </p:nvCxnSpPr>
        <p:spPr>
          <a:xfrm flipV="1">
            <a:off x="6323111" y="5714050"/>
            <a:ext cx="38871" cy="5469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11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8</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2. Robot Dynamics</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Inverse dynamics &amp; Forward dynamics</a:t>
            </a:r>
          </a:p>
        </p:txBody>
      </p:sp>
      <mc:AlternateContent xmlns:mc="http://schemas.openxmlformats.org/markup-compatibility/2006">
        <mc:Choice xmlns:a14="http://schemas.microsoft.com/office/drawing/2010/main" Requires="a14">
          <p:sp>
            <p:nvSpPr>
              <p:cNvPr id="16" name="직사각형 15">
                <a:extLst>
                  <a:ext uri="{FF2B5EF4-FFF2-40B4-BE49-F238E27FC236}">
                    <a16:creationId xmlns:a16="http://schemas.microsoft.com/office/drawing/2014/main" id="{0E4E471C-BACA-4AE3-BB2F-B19A24119153}"/>
                  </a:ext>
                </a:extLst>
              </p:cNvPr>
              <p:cNvSpPr/>
              <p:nvPr/>
            </p:nvSpPr>
            <p:spPr>
              <a:xfrm>
                <a:off x="383828" y="1709601"/>
                <a:ext cx="11261325" cy="894989"/>
              </a:xfrm>
              <a:prstGeom prst="rect">
                <a:avLst/>
              </a:prstGeom>
              <a:ln w="38100">
                <a:noFill/>
                <a:prstDash val="sysDash"/>
              </a:ln>
            </p:spPr>
            <p:txBody>
              <a:bodyPr wrap="square">
                <a:spAutoFit/>
              </a:bodyPr>
              <a:lstStyle/>
              <a:p>
                <a:pPr>
                  <a:lnSpc>
                    <a:spcPct val="200000"/>
                  </a:lnSpc>
                </a:pPr>
                <a:r>
                  <a:rPr lang="en-US" altLang="ko-KR" sz="1400" dirty="0">
                    <a:solidFill>
                      <a:srgbClr val="0070C0"/>
                    </a:solidFill>
                    <a:latin typeface="나눔스퀘어 Bold" panose="020B0600000101010101" pitchFamily="50" charset="-127"/>
                    <a:ea typeface="나눔스퀘어 Bold" panose="020B0600000101010101" pitchFamily="50" charset="-127"/>
                  </a:rPr>
                  <a:t>Forward dynamics </a:t>
                </a:r>
                <a:r>
                  <a:rPr lang="en-US" altLang="ko-KR" sz="1400" dirty="0">
                    <a:latin typeface="나눔스퀘어" panose="020B0600000101010101" pitchFamily="50" charset="-127"/>
                    <a:ea typeface="나눔스퀘어" panose="020B0600000101010101" pitchFamily="50" charset="-127"/>
                  </a:rPr>
                  <a:t>(for a robot simulation):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𝑞</m:t>
                    </m:r>
                    <m:r>
                      <a:rPr lang="en-US" altLang="ko-KR" sz="1400" b="0" i="1" smtClean="0">
                        <a:latin typeface="Cambria Math" panose="02040503050406030204" pitchFamily="18" charset="0"/>
                        <a:ea typeface="나눔스퀘어" panose="020B0600000101010101" pitchFamily="50" charset="-127"/>
                      </a:rPr>
                      <m:t>, </m:t>
                    </m:r>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𝑞</m:t>
                        </m:r>
                      </m:e>
                    </m:acc>
                    <m:r>
                      <a:rPr lang="en-US" altLang="ko-KR" sz="1400" b="0" i="1" smtClean="0">
                        <a:latin typeface="Cambria Math" panose="02040503050406030204" pitchFamily="18" charset="0"/>
                        <a:ea typeface="나눔스퀘어" panose="020B0600000101010101" pitchFamily="50" charset="-127"/>
                      </a:rPr>
                      <m:t>, </m:t>
                    </m:r>
                    <m:r>
                      <a:rPr lang="en-US" altLang="ko-KR" sz="1400" b="0" i="1" smtClean="0">
                        <a:latin typeface="Cambria Math" panose="02040503050406030204" pitchFamily="18" charset="0"/>
                        <a:ea typeface="나눔스퀘어" panose="020B0600000101010101" pitchFamily="50" charset="-127"/>
                      </a:rPr>
                      <m:t>𝜏</m:t>
                    </m:r>
                    <m:r>
                      <a:rPr lang="en-US" altLang="ko-KR" sz="1400" b="0" i="1" smtClean="0">
                        <a:latin typeface="Cambria Math" panose="02040503050406030204" pitchFamily="18" charset="0"/>
                        <a:ea typeface="나눔스퀘어" panose="020B0600000101010101" pitchFamily="50" charset="-127"/>
                      </a:rPr>
                      <m:t>→</m:t>
                    </m:r>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𝑞</m:t>
                        </m:r>
                      </m:e>
                    </m:acc>
                  </m:oMath>
                </a14:m>
                <a:endParaRPr lang="en-US" altLang="ko-KR" sz="1400" b="0" dirty="0">
                  <a:latin typeface="나눔스퀘어" panose="020B0600000101010101" pitchFamily="50" charset="-127"/>
                  <a:ea typeface="나눔스퀘어" panose="020B0600000101010101" pitchFamily="50" charset="-127"/>
                </a:endParaRPr>
              </a:p>
              <a:p>
                <a:pPr>
                  <a:lnSpc>
                    <a:spcPct val="200000"/>
                  </a:lnSpc>
                </a:pPr>
                <a:r>
                  <a:rPr lang="en-US" altLang="ko-KR" sz="1400" dirty="0">
                    <a:solidFill>
                      <a:srgbClr val="0070C0"/>
                    </a:solidFill>
                    <a:latin typeface="나눔스퀘어 Bold" panose="020B0600000101010101" pitchFamily="50" charset="-127"/>
                    <a:ea typeface="나눔스퀘어 Bold" panose="020B0600000101010101" pitchFamily="50" charset="-127"/>
                  </a:rPr>
                  <a:t>Inverse dynamics   </a:t>
                </a:r>
                <a:r>
                  <a:rPr lang="en-US" altLang="ko-KR" sz="1400" dirty="0">
                    <a:latin typeface="나눔스퀘어" panose="020B0600000101010101" pitchFamily="50" charset="-127"/>
                    <a:ea typeface="나눔스퀘어" panose="020B0600000101010101" pitchFamily="50" charset="-127"/>
                  </a:rPr>
                  <a:t>(for a robot control): </a:t>
                </a:r>
                <a14:m>
                  <m:oMath xmlns:m="http://schemas.openxmlformats.org/officeDocument/2006/math">
                    <m:r>
                      <a:rPr lang="en-US" altLang="ko-KR" sz="1400" i="1">
                        <a:latin typeface="Cambria Math" panose="02040503050406030204" pitchFamily="18" charset="0"/>
                        <a:ea typeface="나눔스퀘어" panose="020B0600000101010101" pitchFamily="50" charset="-127"/>
                      </a:rPr>
                      <m:t>𝑞</m:t>
                    </m:r>
                    <m:r>
                      <a:rPr lang="en-US" altLang="ko-KR" sz="1400" i="1">
                        <a:latin typeface="Cambria Math" panose="02040503050406030204" pitchFamily="18" charset="0"/>
                        <a:ea typeface="나눔스퀘어" panose="020B0600000101010101" pitchFamily="50" charset="-127"/>
                      </a:rPr>
                      <m:t>, </m:t>
                    </m:r>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𝑞</m:t>
                        </m:r>
                      </m:e>
                    </m:acc>
                    <m:r>
                      <a:rPr lang="en-US" altLang="ko-KR" sz="1400" i="1">
                        <a:latin typeface="Cambria Math" panose="02040503050406030204" pitchFamily="18" charset="0"/>
                        <a:ea typeface="나눔스퀘어" panose="020B0600000101010101" pitchFamily="50" charset="-127"/>
                      </a:rPr>
                      <m:t>, </m:t>
                    </m:r>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𝑞</m:t>
                        </m:r>
                      </m:e>
                    </m:acc>
                    <m:r>
                      <a:rPr lang="en-US" altLang="ko-KR" sz="1400" i="1">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𝜏</m:t>
                    </m:r>
                  </m:oMath>
                </a14:m>
                <a:endParaRPr lang="en-US" altLang="ko-KR" sz="1400" dirty="0">
                  <a:latin typeface="나눔스퀘어" panose="020B0600000101010101" pitchFamily="50" charset="-127"/>
                  <a:ea typeface="나눔스퀘어" panose="020B0600000101010101" pitchFamily="50" charset="-127"/>
                </a:endParaRPr>
              </a:p>
            </p:txBody>
          </p:sp>
        </mc:Choice>
        <mc:Fallback>
          <p:sp>
            <p:nvSpPr>
              <p:cNvPr id="16" name="직사각형 15">
                <a:extLst>
                  <a:ext uri="{FF2B5EF4-FFF2-40B4-BE49-F238E27FC236}">
                    <a16:creationId xmlns:a16="http://schemas.microsoft.com/office/drawing/2014/main" id="{0E4E471C-BACA-4AE3-BB2F-B19A24119153}"/>
                  </a:ext>
                </a:extLst>
              </p:cNvPr>
              <p:cNvSpPr>
                <a:spLocks noRot="1" noChangeAspect="1" noMove="1" noResize="1" noEditPoints="1" noAdjustHandles="1" noChangeArrowheads="1" noChangeShapeType="1" noTextEdit="1"/>
              </p:cNvSpPr>
              <p:nvPr/>
            </p:nvSpPr>
            <p:spPr>
              <a:xfrm>
                <a:off x="383828" y="1709601"/>
                <a:ext cx="11261325" cy="894989"/>
              </a:xfrm>
              <a:prstGeom prst="rect">
                <a:avLst/>
              </a:prstGeom>
              <a:blipFill>
                <a:blip r:embed="rId3"/>
                <a:stretch>
                  <a:fillRect l="-162" b="-6803"/>
                </a:stretch>
              </a:blipFill>
              <a:ln w="38100">
                <a:noFill/>
                <a:prstDash val="sysDash"/>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D9DC8A1D-ECC0-44F2-A7AE-8CD1605B3036}"/>
                  </a:ext>
                </a:extLst>
              </p:cNvPr>
              <p:cNvSpPr/>
              <p:nvPr/>
            </p:nvSpPr>
            <p:spPr>
              <a:xfrm>
                <a:off x="5420410" y="2192574"/>
                <a:ext cx="2870401" cy="461665"/>
              </a:xfrm>
              <a:prstGeom prst="rect">
                <a:avLst/>
              </a:prstGeom>
            </p:spPr>
            <p:txBody>
              <a:bodyPr wrap="none">
                <a:spAutoFit/>
              </a:bodyPr>
              <a:lstStyle/>
              <a:p>
                <a:pPr lvl="0">
                  <a:lnSpc>
                    <a:spcPct val="150000"/>
                  </a:lnSpc>
                </a:pPr>
                <a14:m>
                  <m:oMathPara xmlns:m="http://schemas.openxmlformats.org/officeDocument/2006/math">
                    <m:oMathParaPr>
                      <m:jc m:val="left"/>
                    </m:oMathParaPr>
                    <m:oMath xmlns:m="http://schemas.openxmlformats.org/officeDocument/2006/math">
                      <m:r>
                        <a:rPr lang="en-US" altLang="ko-KR" sz="1600" b="1" i="1" dirty="0" smtClean="0">
                          <a:solidFill>
                            <a:prstClr val="black"/>
                          </a:solidFill>
                          <a:latin typeface="Cambria Math" panose="02040503050406030204" pitchFamily="18" charset="0"/>
                          <a:ea typeface="나눔스퀘어" panose="020B0600000101010101" pitchFamily="50" charset="-127"/>
                        </a:rPr>
                        <m:t>𝝉</m:t>
                      </m:r>
                      <m:r>
                        <a:rPr lang="en-US" altLang="ko-KR" sz="1600" i="1">
                          <a:solidFill>
                            <a:prstClr val="black"/>
                          </a:solidFill>
                          <a:latin typeface="Cambria Math" panose="02040503050406030204" pitchFamily="18" charset="0"/>
                          <a:ea typeface="나눔스퀘어" panose="020B0600000101010101" pitchFamily="50" charset="-127"/>
                        </a:rPr>
                        <m:t>=</m:t>
                      </m:r>
                      <m:r>
                        <a:rPr lang="en-US" altLang="ko-KR" sz="1600" i="1">
                          <a:solidFill>
                            <a:prstClr val="black"/>
                          </a:solidFill>
                          <a:latin typeface="Cambria Math" panose="02040503050406030204" pitchFamily="18" charset="0"/>
                          <a:ea typeface="나눔스퀘어" panose="020B0600000101010101" pitchFamily="50" charset="-127"/>
                        </a:rPr>
                        <m:t>𝑀</m:t>
                      </m:r>
                      <m:d>
                        <m:dPr>
                          <m:ctrlPr>
                            <a:rPr lang="en-US" altLang="ko-KR" sz="1600" i="1">
                              <a:solidFill>
                                <a:prstClr val="black"/>
                              </a:solidFill>
                              <a:latin typeface="Cambria Math" panose="02040503050406030204" pitchFamily="18" charset="0"/>
                              <a:ea typeface="나눔스퀘어" panose="020B0600000101010101" pitchFamily="50" charset="-127"/>
                            </a:rPr>
                          </m:ctrlPr>
                        </m:dPr>
                        <m:e>
                          <m:r>
                            <a:rPr lang="en-US" altLang="ko-KR" sz="1600" b="1" i="1">
                              <a:solidFill>
                                <a:prstClr val="black"/>
                              </a:solidFill>
                              <a:latin typeface="Cambria Math" panose="02040503050406030204" pitchFamily="18" charset="0"/>
                              <a:ea typeface="나눔스퀘어" panose="020B0600000101010101" pitchFamily="50" charset="-127"/>
                            </a:rPr>
                            <m:t>𝒒</m:t>
                          </m:r>
                        </m:e>
                      </m:d>
                      <m:acc>
                        <m:accPr>
                          <m:chr m:val="̈"/>
                          <m:ctrlPr>
                            <a:rPr lang="en-US" altLang="ko-KR" sz="1600" i="1">
                              <a:solidFill>
                                <a:prstClr val="black"/>
                              </a:solidFill>
                              <a:latin typeface="Cambria Math" panose="02040503050406030204" pitchFamily="18" charset="0"/>
                              <a:ea typeface="나눔스퀘어" panose="020B0600000101010101" pitchFamily="50" charset="-127"/>
                            </a:rPr>
                          </m:ctrlPr>
                        </m:accPr>
                        <m:e>
                          <m:r>
                            <a:rPr lang="en-US" altLang="ko-KR" sz="1600" b="1" i="1">
                              <a:solidFill>
                                <a:prstClr val="black"/>
                              </a:solidFill>
                              <a:latin typeface="Cambria Math" panose="02040503050406030204" pitchFamily="18" charset="0"/>
                              <a:ea typeface="나눔스퀘어" panose="020B0600000101010101" pitchFamily="50" charset="-127"/>
                            </a:rPr>
                            <m:t>𝒒</m:t>
                          </m:r>
                        </m:e>
                      </m:acc>
                      <m:r>
                        <a:rPr lang="en-US" altLang="ko-KR" sz="1600" i="1">
                          <a:solidFill>
                            <a:prstClr val="black"/>
                          </a:solidFill>
                          <a:latin typeface="Cambria Math" panose="02040503050406030204" pitchFamily="18" charset="0"/>
                          <a:ea typeface="나눔스퀘어" panose="020B0600000101010101" pitchFamily="50" charset="-127"/>
                        </a:rPr>
                        <m:t>+</m:t>
                      </m:r>
                      <m:r>
                        <a:rPr lang="en-US" altLang="ko-KR" sz="1600" b="0" i="1" smtClean="0">
                          <a:solidFill>
                            <a:prstClr val="black"/>
                          </a:solidFill>
                          <a:latin typeface="Cambria Math" panose="02040503050406030204" pitchFamily="18" charset="0"/>
                          <a:ea typeface="나눔스퀘어" panose="020B0600000101010101" pitchFamily="50" charset="-127"/>
                        </a:rPr>
                        <m:t>𝐶</m:t>
                      </m:r>
                      <m:d>
                        <m:dPr>
                          <m:ctrlPr>
                            <a:rPr lang="en-US" altLang="ko-KR" sz="1600" b="0" i="1" smtClean="0">
                              <a:solidFill>
                                <a:prstClr val="black"/>
                              </a:solidFill>
                              <a:latin typeface="Cambria Math" panose="02040503050406030204" pitchFamily="18" charset="0"/>
                              <a:ea typeface="나눔스퀘어" panose="020B0600000101010101" pitchFamily="50" charset="-127"/>
                            </a:rPr>
                          </m:ctrlPr>
                        </m:dPr>
                        <m:e>
                          <m:r>
                            <a:rPr lang="en-US" altLang="ko-KR" sz="1600" b="1" i="1" smtClean="0">
                              <a:solidFill>
                                <a:prstClr val="black"/>
                              </a:solidFill>
                              <a:latin typeface="Cambria Math" panose="02040503050406030204" pitchFamily="18" charset="0"/>
                              <a:ea typeface="나눔스퀘어" panose="020B0600000101010101" pitchFamily="50" charset="-127"/>
                            </a:rPr>
                            <m:t>𝒒</m:t>
                          </m:r>
                          <m:r>
                            <a:rPr lang="en-US" altLang="ko-KR" sz="1600" b="1" i="1" smtClean="0">
                              <a:solidFill>
                                <a:prstClr val="black"/>
                              </a:solidFill>
                              <a:latin typeface="Cambria Math" panose="02040503050406030204" pitchFamily="18" charset="0"/>
                              <a:ea typeface="나눔스퀘어" panose="020B0600000101010101" pitchFamily="50" charset="-127"/>
                            </a:rPr>
                            <m:t>, </m:t>
                          </m:r>
                          <m:acc>
                            <m:accPr>
                              <m:chr m:val="̇"/>
                              <m:ctrlPr>
                                <a:rPr lang="en-US" altLang="ko-KR" sz="1600" b="1" i="1" smtClean="0">
                                  <a:solidFill>
                                    <a:prstClr val="black"/>
                                  </a:solidFill>
                                  <a:latin typeface="Cambria Math" panose="02040503050406030204" pitchFamily="18" charset="0"/>
                                  <a:ea typeface="나눔스퀘어" panose="020B0600000101010101" pitchFamily="50" charset="-127"/>
                                </a:rPr>
                              </m:ctrlPr>
                            </m:accPr>
                            <m:e>
                              <m:r>
                                <a:rPr lang="en-US" altLang="ko-KR" sz="1600" b="1" i="1" smtClean="0">
                                  <a:solidFill>
                                    <a:prstClr val="black"/>
                                  </a:solidFill>
                                  <a:latin typeface="Cambria Math" panose="02040503050406030204" pitchFamily="18" charset="0"/>
                                  <a:ea typeface="나눔스퀘어" panose="020B0600000101010101" pitchFamily="50" charset="-127"/>
                                </a:rPr>
                                <m:t>𝒒</m:t>
                              </m:r>
                            </m:e>
                          </m:acc>
                        </m:e>
                      </m:d>
                      <m:acc>
                        <m:accPr>
                          <m:chr m:val="̇"/>
                          <m:ctrlPr>
                            <a:rPr lang="en-US" altLang="ko-KR" sz="1600" b="0" i="1" smtClean="0">
                              <a:solidFill>
                                <a:prstClr val="black"/>
                              </a:solidFill>
                              <a:latin typeface="Cambria Math" panose="02040503050406030204" pitchFamily="18" charset="0"/>
                              <a:ea typeface="나눔스퀘어" panose="020B0600000101010101" pitchFamily="50" charset="-127"/>
                            </a:rPr>
                          </m:ctrlPr>
                        </m:accPr>
                        <m:e>
                          <m:r>
                            <a:rPr lang="en-US" altLang="ko-KR" sz="1600" b="1" i="1" smtClean="0">
                              <a:solidFill>
                                <a:prstClr val="black"/>
                              </a:solidFill>
                              <a:latin typeface="Cambria Math" panose="02040503050406030204" pitchFamily="18" charset="0"/>
                              <a:ea typeface="나눔스퀘어" panose="020B0600000101010101" pitchFamily="50" charset="-127"/>
                            </a:rPr>
                            <m:t>𝒒</m:t>
                          </m:r>
                        </m:e>
                      </m:acc>
                      <m:r>
                        <a:rPr lang="en-US" altLang="ko-KR" sz="1600" i="1">
                          <a:solidFill>
                            <a:prstClr val="black"/>
                          </a:solidFill>
                          <a:latin typeface="Cambria Math" panose="02040503050406030204" pitchFamily="18" charset="0"/>
                          <a:ea typeface="나눔스퀘어" panose="020B0600000101010101" pitchFamily="50" charset="-127"/>
                        </a:rPr>
                        <m:t>+</m:t>
                      </m:r>
                      <m:r>
                        <a:rPr lang="en-US" altLang="ko-KR" sz="1600" b="1" i="1">
                          <a:solidFill>
                            <a:prstClr val="black"/>
                          </a:solidFill>
                          <a:latin typeface="Cambria Math" panose="02040503050406030204" pitchFamily="18" charset="0"/>
                          <a:ea typeface="나눔스퀘어" panose="020B0600000101010101" pitchFamily="50" charset="-127"/>
                        </a:rPr>
                        <m:t>𝒈</m:t>
                      </m:r>
                      <m:d>
                        <m:dPr>
                          <m:ctrlPr>
                            <a:rPr lang="en-US" altLang="ko-KR" sz="1600" i="1">
                              <a:solidFill>
                                <a:prstClr val="black"/>
                              </a:solidFill>
                              <a:latin typeface="Cambria Math" panose="02040503050406030204" pitchFamily="18" charset="0"/>
                              <a:ea typeface="나눔스퀘어" panose="020B0600000101010101" pitchFamily="50" charset="-127"/>
                            </a:rPr>
                          </m:ctrlPr>
                        </m:dPr>
                        <m:e>
                          <m:r>
                            <a:rPr lang="en-US" altLang="ko-KR" sz="1600" b="1" i="1">
                              <a:solidFill>
                                <a:prstClr val="black"/>
                              </a:solidFill>
                              <a:latin typeface="Cambria Math" panose="02040503050406030204" pitchFamily="18" charset="0"/>
                              <a:ea typeface="나눔스퀘어" panose="020B0600000101010101" pitchFamily="50" charset="-127"/>
                            </a:rPr>
                            <m:t>𝒒</m:t>
                          </m:r>
                        </m:e>
                      </m:d>
                    </m:oMath>
                  </m:oMathPara>
                </a14:m>
                <a:endParaRPr lang="en-US" altLang="ko-KR" sz="1600" i="1" dirty="0">
                  <a:latin typeface="나눔스퀘어 Bold" panose="020B0600000101010101" pitchFamily="50" charset="-127"/>
                  <a:ea typeface="나눔스퀘어" panose="020B0600000101010101" pitchFamily="50" charset="-127"/>
                </a:endParaRPr>
              </a:p>
            </p:txBody>
          </p:sp>
        </mc:Choice>
        <mc:Fallback>
          <p:sp>
            <p:nvSpPr>
              <p:cNvPr id="2" name="직사각형 1">
                <a:extLst>
                  <a:ext uri="{FF2B5EF4-FFF2-40B4-BE49-F238E27FC236}">
                    <a16:creationId xmlns:a16="http://schemas.microsoft.com/office/drawing/2014/main" id="{D9DC8A1D-ECC0-44F2-A7AE-8CD1605B3036}"/>
                  </a:ext>
                </a:extLst>
              </p:cNvPr>
              <p:cNvSpPr>
                <a:spLocks noRot="1" noChangeAspect="1" noMove="1" noResize="1" noEditPoints="1" noAdjustHandles="1" noChangeArrowheads="1" noChangeShapeType="1" noTextEdit="1"/>
              </p:cNvSpPr>
              <p:nvPr/>
            </p:nvSpPr>
            <p:spPr>
              <a:xfrm>
                <a:off x="5420410" y="2192574"/>
                <a:ext cx="2870401"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9" name="직사각형 18">
                <a:extLst>
                  <a:ext uri="{FF2B5EF4-FFF2-40B4-BE49-F238E27FC236}">
                    <a16:creationId xmlns:a16="http://schemas.microsoft.com/office/drawing/2014/main" id="{5474D1C3-93FC-4BAC-B84A-0B98F60BF665}"/>
                  </a:ext>
                </a:extLst>
              </p:cNvPr>
              <p:cNvSpPr/>
              <p:nvPr/>
            </p:nvSpPr>
            <p:spPr>
              <a:xfrm>
                <a:off x="5420410" y="1735043"/>
                <a:ext cx="3280706" cy="509307"/>
              </a:xfrm>
              <a:prstGeom prst="rect">
                <a:avLst/>
              </a:prstGeom>
            </p:spPr>
            <p:txBody>
              <a:bodyPr wrap="none">
                <a:spAutoFit/>
              </a:bodyPr>
              <a:lstStyle/>
              <a:p>
                <a:pPr lvl="0">
                  <a:lnSpc>
                    <a:spcPct val="150000"/>
                  </a:lnSpc>
                </a:pPr>
                <a14:m>
                  <m:oMathPara xmlns:m="http://schemas.openxmlformats.org/officeDocument/2006/math">
                    <m:oMathParaPr>
                      <m:jc m:val="left"/>
                    </m:oMathParaPr>
                    <m:oMath xmlns:m="http://schemas.openxmlformats.org/officeDocument/2006/math">
                      <m:acc>
                        <m:accPr>
                          <m:chr m:val="̈"/>
                          <m:ctrlPr>
                            <a:rPr lang="en-US" altLang="ko-KR" sz="1600" b="1" i="1" dirty="0" smtClean="0">
                              <a:solidFill>
                                <a:prstClr val="black"/>
                              </a:solidFill>
                              <a:latin typeface="Cambria Math" panose="02040503050406030204" pitchFamily="18" charset="0"/>
                              <a:ea typeface="나눔스퀘어" panose="020B0600000101010101" pitchFamily="50" charset="-127"/>
                            </a:rPr>
                          </m:ctrlPr>
                        </m:accPr>
                        <m:e>
                          <m:r>
                            <a:rPr lang="en-US" altLang="ko-KR" sz="1600" b="1" i="1" dirty="0" smtClean="0">
                              <a:solidFill>
                                <a:prstClr val="black"/>
                              </a:solidFill>
                              <a:latin typeface="Cambria Math" panose="02040503050406030204" pitchFamily="18" charset="0"/>
                              <a:ea typeface="나눔스퀘어" panose="020B0600000101010101" pitchFamily="50" charset="-127"/>
                            </a:rPr>
                            <m:t>𝒒</m:t>
                          </m:r>
                        </m:e>
                      </m:acc>
                      <m:r>
                        <a:rPr lang="en-US" altLang="ko-KR" sz="1600" b="0" i="1" dirty="0" smtClean="0">
                          <a:solidFill>
                            <a:prstClr val="black"/>
                          </a:solidFill>
                          <a:latin typeface="Cambria Math" panose="02040503050406030204" pitchFamily="18" charset="0"/>
                          <a:ea typeface="나눔스퀘어" panose="020B0600000101010101" pitchFamily="50" charset="-127"/>
                        </a:rPr>
                        <m:t>=</m:t>
                      </m:r>
                      <m:r>
                        <a:rPr lang="en-US" altLang="ko-KR" sz="1600" b="0" i="1" dirty="0" smtClean="0">
                          <a:solidFill>
                            <a:prstClr val="black"/>
                          </a:solidFill>
                          <a:latin typeface="Cambria Math" panose="02040503050406030204" pitchFamily="18" charset="0"/>
                          <a:ea typeface="나눔스퀘어" panose="020B0600000101010101" pitchFamily="50" charset="-127"/>
                        </a:rPr>
                        <m:t>𝑀</m:t>
                      </m:r>
                      <m:sSup>
                        <m:sSupPr>
                          <m:ctrlPr>
                            <a:rPr lang="en-US" altLang="ko-KR" sz="1600" b="0" i="1" dirty="0" smtClean="0">
                              <a:solidFill>
                                <a:prstClr val="black"/>
                              </a:solidFill>
                              <a:latin typeface="Cambria Math" panose="02040503050406030204" pitchFamily="18" charset="0"/>
                              <a:ea typeface="나눔스퀘어" panose="020B0600000101010101" pitchFamily="50" charset="-127"/>
                            </a:rPr>
                          </m:ctrlPr>
                        </m:sSupPr>
                        <m:e>
                          <m:d>
                            <m:dPr>
                              <m:ctrlPr>
                                <a:rPr lang="en-US" altLang="ko-KR" sz="1600" b="0" i="1" dirty="0" smtClean="0">
                                  <a:solidFill>
                                    <a:prstClr val="black"/>
                                  </a:solidFill>
                                  <a:latin typeface="Cambria Math" panose="02040503050406030204" pitchFamily="18" charset="0"/>
                                  <a:ea typeface="나눔스퀘어" panose="020B0600000101010101" pitchFamily="50" charset="-127"/>
                                </a:rPr>
                              </m:ctrlPr>
                            </m:dPr>
                            <m:e>
                              <m:r>
                                <a:rPr lang="en-US" altLang="ko-KR" sz="1600" b="1" i="1" dirty="0" smtClean="0">
                                  <a:solidFill>
                                    <a:prstClr val="black"/>
                                  </a:solidFill>
                                  <a:latin typeface="Cambria Math" panose="02040503050406030204" pitchFamily="18" charset="0"/>
                                  <a:ea typeface="나눔스퀘어" panose="020B0600000101010101" pitchFamily="50" charset="-127"/>
                                </a:rPr>
                                <m:t>𝒒</m:t>
                              </m:r>
                            </m:e>
                          </m:d>
                        </m:e>
                        <m:sup>
                          <m:r>
                            <a:rPr lang="en-US" altLang="ko-KR" sz="1600" b="0" i="1" dirty="0" smtClean="0">
                              <a:solidFill>
                                <a:prstClr val="black"/>
                              </a:solidFill>
                              <a:latin typeface="Cambria Math" panose="02040503050406030204" pitchFamily="18" charset="0"/>
                              <a:ea typeface="나눔스퀘어" panose="020B0600000101010101" pitchFamily="50" charset="-127"/>
                            </a:rPr>
                            <m:t>−</m:t>
                          </m:r>
                          <m:r>
                            <a:rPr lang="en-US" altLang="ko-KR" sz="1600" b="0" i="1" dirty="0" smtClean="0">
                              <a:solidFill>
                                <a:prstClr val="black"/>
                              </a:solidFill>
                              <a:latin typeface="Cambria Math" panose="02040503050406030204" pitchFamily="18" charset="0"/>
                              <a:ea typeface="나눔스퀘어" panose="020B0600000101010101" pitchFamily="50" charset="-127"/>
                            </a:rPr>
                            <m:t>1</m:t>
                          </m:r>
                        </m:sup>
                      </m:sSup>
                      <m:d>
                        <m:dPr>
                          <m:ctrlPr>
                            <a:rPr lang="en-US" altLang="ko-KR" sz="1600" b="0" i="1" dirty="0" smtClean="0">
                              <a:solidFill>
                                <a:prstClr val="black"/>
                              </a:solidFill>
                              <a:latin typeface="Cambria Math" panose="02040503050406030204" pitchFamily="18" charset="0"/>
                              <a:ea typeface="나눔스퀘어" panose="020B0600000101010101" pitchFamily="50" charset="-127"/>
                            </a:rPr>
                          </m:ctrlPr>
                        </m:dPr>
                        <m:e>
                          <m:r>
                            <a:rPr lang="en-US" altLang="ko-KR" sz="1600" b="1" i="1" dirty="0" smtClean="0">
                              <a:solidFill>
                                <a:prstClr val="black"/>
                              </a:solidFill>
                              <a:latin typeface="Cambria Math" panose="02040503050406030204" pitchFamily="18" charset="0"/>
                              <a:ea typeface="나눔스퀘어" panose="020B0600000101010101" pitchFamily="50" charset="-127"/>
                            </a:rPr>
                            <m:t>𝝉</m:t>
                          </m:r>
                          <m:r>
                            <a:rPr lang="en-US" altLang="ko-KR" sz="1600" b="0" i="1" dirty="0" smtClean="0">
                              <a:solidFill>
                                <a:prstClr val="black"/>
                              </a:solidFill>
                              <a:latin typeface="Cambria Math" panose="02040503050406030204" pitchFamily="18" charset="0"/>
                              <a:ea typeface="나눔스퀘어" panose="020B0600000101010101" pitchFamily="50" charset="-127"/>
                            </a:rPr>
                            <m:t>−</m:t>
                          </m:r>
                          <m:r>
                            <a:rPr lang="en-US" altLang="ko-KR" sz="1600" b="0" i="1" dirty="0" smtClean="0">
                              <a:solidFill>
                                <a:prstClr val="black"/>
                              </a:solidFill>
                              <a:latin typeface="Cambria Math" panose="02040503050406030204" pitchFamily="18" charset="0"/>
                              <a:ea typeface="나눔스퀘어" panose="020B0600000101010101" pitchFamily="50" charset="-127"/>
                            </a:rPr>
                            <m:t>𝐶</m:t>
                          </m:r>
                          <m:d>
                            <m:dPr>
                              <m:ctrlPr>
                                <a:rPr lang="en-US" altLang="ko-KR" sz="1600" b="0" i="1" dirty="0" smtClean="0">
                                  <a:solidFill>
                                    <a:prstClr val="black"/>
                                  </a:solidFill>
                                  <a:latin typeface="Cambria Math" panose="02040503050406030204" pitchFamily="18" charset="0"/>
                                  <a:ea typeface="나눔스퀘어" panose="020B0600000101010101" pitchFamily="50" charset="-127"/>
                                </a:rPr>
                              </m:ctrlPr>
                            </m:dPr>
                            <m:e>
                              <m:r>
                                <a:rPr lang="en-US" altLang="ko-KR" sz="1600" b="1" i="1" dirty="0" smtClean="0">
                                  <a:solidFill>
                                    <a:prstClr val="black"/>
                                  </a:solidFill>
                                  <a:latin typeface="Cambria Math" panose="02040503050406030204" pitchFamily="18" charset="0"/>
                                  <a:ea typeface="나눔스퀘어" panose="020B0600000101010101" pitchFamily="50" charset="-127"/>
                                </a:rPr>
                                <m:t>𝒒</m:t>
                              </m:r>
                              <m:r>
                                <a:rPr lang="en-US" altLang="ko-KR" sz="1600" b="1" i="1" dirty="0" smtClean="0">
                                  <a:solidFill>
                                    <a:prstClr val="black"/>
                                  </a:solidFill>
                                  <a:latin typeface="Cambria Math" panose="02040503050406030204" pitchFamily="18" charset="0"/>
                                  <a:ea typeface="나눔스퀘어" panose="020B0600000101010101" pitchFamily="50" charset="-127"/>
                                </a:rPr>
                                <m:t>, </m:t>
                              </m:r>
                              <m:acc>
                                <m:accPr>
                                  <m:chr m:val="̇"/>
                                  <m:ctrlPr>
                                    <a:rPr lang="en-US" altLang="ko-KR" sz="1600" b="1" i="1" dirty="0" smtClean="0">
                                      <a:solidFill>
                                        <a:prstClr val="black"/>
                                      </a:solidFill>
                                      <a:latin typeface="Cambria Math" panose="02040503050406030204" pitchFamily="18" charset="0"/>
                                      <a:ea typeface="나눔스퀘어" panose="020B0600000101010101" pitchFamily="50" charset="-127"/>
                                    </a:rPr>
                                  </m:ctrlPr>
                                </m:accPr>
                                <m:e>
                                  <m:r>
                                    <a:rPr lang="en-US" altLang="ko-KR" sz="1600" b="1" i="1" dirty="0" smtClean="0">
                                      <a:solidFill>
                                        <a:prstClr val="black"/>
                                      </a:solidFill>
                                      <a:latin typeface="Cambria Math" panose="02040503050406030204" pitchFamily="18" charset="0"/>
                                      <a:ea typeface="나눔스퀘어" panose="020B0600000101010101" pitchFamily="50" charset="-127"/>
                                    </a:rPr>
                                    <m:t>𝒒</m:t>
                                  </m:r>
                                </m:e>
                              </m:acc>
                            </m:e>
                          </m:d>
                          <m:acc>
                            <m:accPr>
                              <m:chr m:val="̇"/>
                              <m:ctrlPr>
                                <a:rPr lang="en-US" altLang="ko-KR" sz="1600" b="1" i="1" dirty="0" smtClean="0">
                                  <a:solidFill>
                                    <a:prstClr val="black"/>
                                  </a:solidFill>
                                  <a:latin typeface="Cambria Math" panose="02040503050406030204" pitchFamily="18" charset="0"/>
                                  <a:ea typeface="나눔스퀘어" panose="020B0600000101010101" pitchFamily="50" charset="-127"/>
                                </a:rPr>
                              </m:ctrlPr>
                            </m:accPr>
                            <m:e>
                              <m:r>
                                <a:rPr lang="en-US" altLang="ko-KR" sz="1600" b="1" i="1" dirty="0" smtClean="0">
                                  <a:solidFill>
                                    <a:prstClr val="black"/>
                                  </a:solidFill>
                                  <a:latin typeface="Cambria Math" panose="02040503050406030204" pitchFamily="18" charset="0"/>
                                  <a:ea typeface="나눔스퀘어" panose="020B0600000101010101" pitchFamily="50" charset="-127"/>
                                </a:rPr>
                                <m:t>𝒒</m:t>
                              </m:r>
                            </m:e>
                          </m:acc>
                          <m:r>
                            <a:rPr lang="en-US" altLang="ko-KR" sz="1600" b="0" i="1" dirty="0" smtClean="0">
                              <a:solidFill>
                                <a:prstClr val="black"/>
                              </a:solidFill>
                              <a:latin typeface="Cambria Math" panose="02040503050406030204" pitchFamily="18" charset="0"/>
                              <a:ea typeface="나눔스퀘어" panose="020B0600000101010101" pitchFamily="50" charset="-127"/>
                            </a:rPr>
                            <m:t>−</m:t>
                          </m:r>
                          <m:r>
                            <a:rPr lang="en-US" altLang="ko-KR" sz="1600" b="1" i="1" dirty="0" smtClean="0">
                              <a:solidFill>
                                <a:prstClr val="black"/>
                              </a:solidFill>
                              <a:latin typeface="Cambria Math" panose="02040503050406030204" pitchFamily="18" charset="0"/>
                              <a:ea typeface="나눔스퀘어" panose="020B0600000101010101" pitchFamily="50" charset="-127"/>
                            </a:rPr>
                            <m:t>𝒈</m:t>
                          </m:r>
                          <m:d>
                            <m:dPr>
                              <m:ctrlPr>
                                <a:rPr lang="en-US" altLang="ko-KR" sz="1600" b="0" i="1" dirty="0" smtClean="0">
                                  <a:solidFill>
                                    <a:prstClr val="black"/>
                                  </a:solidFill>
                                  <a:latin typeface="Cambria Math" panose="02040503050406030204" pitchFamily="18" charset="0"/>
                                  <a:ea typeface="나눔스퀘어" panose="020B0600000101010101" pitchFamily="50" charset="-127"/>
                                </a:rPr>
                              </m:ctrlPr>
                            </m:dPr>
                            <m:e>
                              <m:r>
                                <a:rPr lang="en-US" altLang="ko-KR" sz="1600" b="1" i="1" dirty="0" smtClean="0">
                                  <a:solidFill>
                                    <a:prstClr val="black"/>
                                  </a:solidFill>
                                  <a:latin typeface="Cambria Math" panose="02040503050406030204" pitchFamily="18" charset="0"/>
                                  <a:ea typeface="나눔스퀘어" panose="020B0600000101010101" pitchFamily="50" charset="-127"/>
                                </a:rPr>
                                <m:t>𝒒</m:t>
                              </m:r>
                            </m:e>
                          </m:d>
                        </m:e>
                      </m:d>
                    </m:oMath>
                  </m:oMathPara>
                </a14:m>
                <a:endParaRPr lang="en-US" altLang="ko-KR" sz="1600" i="1" dirty="0">
                  <a:latin typeface="나눔스퀘어 Bold" panose="020B0600000101010101" pitchFamily="50" charset="-127"/>
                  <a:ea typeface="나눔스퀘어" panose="020B0600000101010101" pitchFamily="50" charset="-127"/>
                </a:endParaRPr>
              </a:p>
            </p:txBody>
          </p:sp>
        </mc:Choice>
        <mc:Fallback>
          <p:sp>
            <p:nvSpPr>
              <p:cNvPr id="19" name="직사각형 18">
                <a:extLst>
                  <a:ext uri="{FF2B5EF4-FFF2-40B4-BE49-F238E27FC236}">
                    <a16:creationId xmlns:a16="http://schemas.microsoft.com/office/drawing/2014/main" id="{5474D1C3-93FC-4BAC-B84A-0B98F60BF665}"/>
                  </a:ext>
                </a:extLst>
              </p:cNvPr>
              <p:cNvSpPr>
                <a:spLocks noRot="1" noChangeAspect="1" noMove="1" noResize="1" noEditPoints="1" noAdjustHandles="1" noChangeArrowheads="1" noChangeShapeType="1" noTextEdit="1"/>
              </p:cNvSpPr>
              <p:nvPr/>
            </p:nvSpPr>
            <p:spPr>
              <a:xfrm>
                <a:off x="5420410" y="1735043"/>
                <a:ext cx="3280706" cy="509307"/>
              </a:xfrm>
              <a:prstGeom prst="rect">
                <a:avLst/>
              </a:prstGeom>
              <a:blipFill>
                <a:blip r:embed="rId5"/>
                <a:stretch>
                  <a:fillRect/>
                </a:stretch>
              </a:blipFill>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8E3B8839-BA4A-4C57-8B1A-190223A809FF}"/>
              </a:ext>
            </a:extLst>
          </p:cNvPr>
          <p:cNvSpPr/>
          <p:nvPr/>
        </p:nvSpPr>
        <p:spPr>
          <a:xfrm>
            <a:off x="383828" y="3173031"/>
            <a:ext cx="11261325" cy="707566"/>
          </a:xfrm>
          <a:prstGeom prst="rect">
            <a:avLst/>
          </a:prstGeom>
          <a:ln w="38100">
            <a:noFill/>
            <a:prstDash val="sysDash"/>
          </a:ln>
        </p:spPr>
        <p:txBody>
          <a:bodyPr wrap="square">
            <a:spAutoFit/>
          </a:bodyPr>
          <a:lstStyle/>
          <a:p>
            <a:pPr>
              <a:lnSpc>
                <a:spcPct val="150000"/>
              </a:lnSpc>
            </a:pPr>
            <a:r>
              <a:rPr lang="en-US" altLang="ko-KR" sz="1400" dirty="0">
                <a:latin typeface="나눔스퀘어" panose="020B0600000101010101" pitchFamily="50" charset="-127"/>
                <a:ea typeface="나눔스퀘어" panose="020B0600000101010101" pitchFamily="50" charset="-127"/>
              </a:rPr>
              <a:t>In practice, the inverse dynamics is computed recursively using recursive Newton-Euler method (RNE). It is out of this course, so please refer the [1], [2] if you want details. </a:t>
            </a:r>
          </a:p>
        </p:txBody>
      </p:sp>
      <p:sp>
        <p:nvSpPr>
          <p:cNvPr id="21" name="직사각형 20">
            <a:extLst>
              <a:ext uri="{FF2B5EF4-FFF2-40B4-BE49-F238E27FC236}">
                <a16:creationId xmlns:a16="http://schemas.microsoft.com/office/drawing/2014/main" id="{F4321B54-5E56-43CC-9B7D-1383DD54518A}"/>
              </a:ext>
            </a:extLst>
          </p:cNvPr>
          <p:cNvSpPr/>
          <p:nvPr/>
        </p:nvSpPr>
        <p:spPr>
          <a:xfrm>
            <a:off x="238417" y="6492875"/>
            <a:ext cx="9882735" cy="338554"/>
          </a:xfrm>
          <a:prstGeom prst="rect">
            <a:avLst/>
          </a:prstGeom>
        </p:spPr>
        <p:txBody>
          <a:bodyPr wrap="square">
            <a:spAutoFit/>
          </a:bodyPr>
          <a:lstStyle/>
          <a:p>
            <a:r>
              <a:rPr lang="en-US" altLang="ko-KR" sz="800" dirty="0">
                <a:latin typeface="나눔스퀘어" panose="020B0600000101010101" pitchFamily="50" charset="-127"/>
                <a:ea typeface="나눔스퀘어" panose="020B0600000101010101" pitchFamily="50" charset="-127"/>
              </a:rPr>
              <a:t>[1] Lynch, Kevin M., and Frank C. Park. Modern robotics. Cambridge University Press, 2017.</a:t>
            </a:r>
          </a:p>
          <a:p>
            <a:r>
              <a:rPr lang="en-US" altLang="ko-KR" sz="800" dirty="0">
                <a:latin typeface="나눔스퀘어" panose="020B0600000101010101" pitchFamily="50" charset="-127"/>
                <a:ea typeface="나눔스퀘어" panose="020B0600000101010101" pitchFamily="50" charset="-127"/>
              </a:rPr>
              <a:t>[2] Murray, Richard M., </a:t>
            </a:r>
            <a:r>
              <a:rPr lang="en-US" altLang="ko-KR" sz="800" dirty="0" err="1">
                <a:latin typeface="나눔스퀘어" panose="020B0600000101010101" pitchFamily="50" charset="-127"/>
                <a:ea typeface="나눔스퀘어" panose="020B0600000101010101" pitchFamily="50" charset="-127"/>
              </a:rPr>
              <a:t>Zexiang</a:t>
            </a:r>
            <a:r>
              <a:rPr lang="en-US" altLang="ko-KR" sz="800" dirty="0">
                <a:latin typeface="나눔스퀘어" panose="020B0600000101010101" pitchFamily="50" charset="-127"/>
                <a:ea typeface="나눔스퀘어" panose="020B0600000101010101" pitchFamily="50" charset="-127"/>
              </a:rPr>
              <a:t> Li, and S. Shankar Sastry. A mathematical introduction to robotic manipulation. CRC press, 2017.</a:t>
            </a:r>
            <a:endParaRPr lang="ko-KR" altLang="en-US" sz="8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83464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424B8449-A707-4BE1-A302-72BF70717975}"/>
              </a:ext>
            </a:extLst>
          </p:cNvPr>
          <p:cNvSpPr/>
          <p:nvPr/>
        </p:nvSpPr>
        <p:spPr>
          <a:xfrm>
            <a:off x="5530005" y="2790699"/>
            <a:ext cx="383037" cy="246529"/>
          </a:xfrm>
          <a:prstGeom prst="roundRect">
            <a:avLst/>
          </a:prstGeom>
          <a:solidFill>
            <a:srgbClr val="FFC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모서리 13">
            <a:extLst>
              <a:ext uri="{FF2B5EF4-FFF2-40B4-BE49-F238E27FC236}">
                <a16:creationId xmlns:a16="http://schemas.microsoft.com/office/drawing/2014/main" id="{7E2BEA19-F5E0-4095-9676-9673B22BEEF2}"/>
              </a:ext>
            </a:extLst>
          </p:cNvPr>
          <p:cNvSpPr/>
          <p:nvPr/>
        </p:nvSpPr>
        <p:spPr>
          <a:xfrm>
            <a:off x="6087441" y="2790699"/>
            <a:ext cx="733983" cy="246529"/>
          </a:xfrm>
          <a:prstGeom prst="roundRect">
            <a:avLst/>
          </a:prstGeom>
          <a:solidFill>
            <a:srgbClr val="00B0F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1">
            <a:extLst>
              <a:ext uri="{FF2B5EF4-FFF2-40B4-BE49-F238E27FC236}">
                <a16:creationId xmlns:a16="http://schemas.microsoft.com/office/drawing/2014/main" id="{308BD0A2-55C4-4B35-BD52-0CFE1A5CE106}"/>
              </a:ext>
            </a:extLst>
          </p:cNvPr>
          <p:cNvSpPr>
            <a:spLocks noGrp="1"/>
          </p:cNvSpPr>
          <p:nvPr>
            <p:ph type="sldNum" sz="quarter" idx="12"/>
          </p:nvPr>
        </p:nvSpPr>
        <p:spPr>
          <a:xfrm>
            <a:off x="9448800" y="6492875"/>
            <a:ext cx="2743200" cy="365125"/>
          </a:xfrm>
        </p:spPr>
        <p:txBody>
          <a:bodyPr/>
          <a:lstStyle/>
          <a:p>
            <a:fld id="{9946D8A4-261D-4F24-BBEA-490A8FB4DFB9}" type="slidenum">
              <a:rPr lang="ko-KR" altLang="en-US" smtClean="0"/>
              <a:t>9</a:t>
            </a:fld>
            <a:endParaRPr lang="ko-KR" altLang="en-US" dirty="0"/>
          </a:p>
        </p:txBody>
      </p:sp>
      <p:sp>
        <p:nvSpPr>
          <p:cNvPr id="5" name="제목 4">
            <a:extLst>
              <a:ext uri="{FF2B5EF4-FFF2-40B4-BE49-F238E27FC236}">
                <a16:creationId xmlns:a16="http://schemas.microsoft.com/office/drawing/2014/main" id="{F68C0275-0DEB-4547-9809-C3379B27B83F}"/>
              </a:ext>
            </a:extLst>
          </p:cNvPr>
          <p:cNvSpPr txBox="1">
            <a:spLocks/>
          </p:cNvSpPr>
          <p:nvPr/>
        </p:nvSpPr>
        <p:spPr>
          <a:xfrm>
            <a:off x="383828" y="347238"/>
            <a:ext cx="11560522" cy="830392"/>
          </a:xfrm>
          <a:prstGeom prst="rect">
            <a:avLst/>
          </a:prstGeom>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dirty="0">
                <a:solidFill>
                  <a:prstClr val="black"/>
                </a:solidFill>
                <a:latin typeface="나눔스퀘어 ExtraBold" panose="020B0600000101010101" pitchFamily="50" charset="-127"/>
                <a:ea typeface="나눔스퀘어 ExtraBold" panose="020B0600000101010101" pitchFamily="50" charset="-127"/>
              </a:rPr>
              <a:t>3. Robot Control</a:t>
            </a:r>
          </a:p>
        </p:txBody>
      </p:sp>
      <p:sp>
        <p:nvSpPr>
          <p:cNvPr id="6" name="TextBox 5">
            <a:extLst>
              <a:ext uri="{FF2B5EF4-FFF2-40B4-BE49-F238E27FC236}">
                <a16:creationId xmlns:a16="http://schemas.microsoft.com/office/drawing/2014/main" id="{4E09E407-957A-4A1B-9D85-66A67B24E77E}"/>
              </a:ext>
            </a:extLst>
          </p:cNvPr>
          <p:cNvSpPr txBox="1"/>
          <p:nvPr/>
        </p:nvSpPr>
        <p:spPr>
          <a:xfrm>
            <a:off x="383828" y="1183885"/>
            <a:ext cx="11022934" cy="369332"/>
          </a:xfrm>
          <a:prstGeom prst="rect">
            <a:avLst/>
          </a:prstGeom>
          <a:noFill/>
        </p:spPr>
        <p:txBody>
          <a:bodyPr wrap="square">
            <a:spAutoFit/>
          </a:bodyPr>
          <a:lstStyle/>
          <a:p>
            <a:r>
              <a:rPr lang="en-US" altLang="ko-KR" dirty="0">
                <a:solidFill>
                  <a:prstClr val="black"/>
                </a:solidFill>
                <a:latin typeface="나눔스퀘어 ExtraBold" panose="020B0600000101010101" pitchFamily="50" charset="-127"/>
                <a:ea typeface="나눔스퀘어 ExtraBold" panose="020B0600000101010101" pitchFamily="50" charset="-127"/>
              </a:rPr>
              <a:t>Simple joint compliance control</a:t>
            </a:r>
          </a:p>
        </p:txBody>
      </p:sp>
      <mc:AlternateContent xmlns:mc="http://schemas.openxmlformats.org/markup-compatibility/2006">
        <mc:Choice xmlns:a14="http://schemas.microsoft.com/office/drawing/2010/main" Requires="a14">
          <p:sp>
            <p:nvSpPr>
              <p:cNvPr id="20" name="직사각형 19">
                <a:extLst>
                  <a:ext uri="{FF2B5EF4-FFF2-40B4-BE49-F238E27FC236}">
                    <a16:creationId xmlns:a16="http://schemas.microsoft.com/office/drawing/2014/main" id="{8E3B8839-BA4A-4C57-8B1A-190223A809FF}"/>
                  </a:ext>
                </a:extLst>
              </p:cNvPr>
              <p:cNvSpPr/>
              <p:nvPr/>
            </p:nvSpPr>
            <p:spPr>
              <a:xfrm>
                <a:off x="383828" y="1720749"/>
                <a:ext cx="11261325" cy="4858574"/>
              </a:xfrm>
              <a:prstGeom prst="rect">
                <a:avLst/>
              </a:prstGeom>
              <a:ln w="38100">
                <a:noFill/>
                <a:prstDash val="sysDash"/>
              </a:ln>
            </p:spPr>
            <p:txBody>
              <a:bodyPr wrap="square">
                <a:spAutoFit/>
              </a:bodyPr>
              <a:lstStyle/>
              <a:p>
                <a:pPr>
                  <a:lnSpc>
                    <a:spcPct val="150000"/>
                  </a:lnSpc>
                </a:pPr>
                <a:r>
                  <a:rPr lang="en-US" altLang="ko-KR" sz="1400" dirty="0">
                    <a:latin typeface="나눔스퀘어" panose="020B0600000101010101" pitchFamily="50" charset="-127"/>
                    <a:ea typeface="나눔스퀘어" panose="020B0600000101010101" pitchFamily="50" charset="-127"/>
                  </a:rPr>
                  <a:t>The goal of joint compliance control is to get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𝑒</m:t>
                    </m:r>
                    <m:r>
                      <a:rPr lang="en-US" altLang="ko-KR" sz="1400" b="0" i="1" smtClean="0">
                        <a:latin typeface="Cambria Math" panose="02040503050406030204" pitchFamily="18" charset="0"/>
                        <a:ea typeface="나눔스퀘어" panose="020B0600000101010101" pitchFamily="50" charset="-127"/>
                      </a:rPr>
                      <m:t>=</m:t>
                    </m:r>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𝑞</m:t>
                        </m:r>
                      </m:e>
                      <m:sub>
                        <m:r>
                          <a:rPr lang="en-US" altLang="ko-KR" sz="1400" b="0" i="1" smtClean="0">
                            <a:latin typeface="Cambria Math" panose="02040503050406030204" pitchFamily="18" charset="0"/>
                            <a:ea typeface="나눔스퀘어" panose="020B0600000101010101" pitchFamily="50" charset="-127"/>
                          </a:rPr>
                          <m:t>𝑑𝑒𝑠</m:t>
                        </m:r>
                      </m:sub>
                    </m:sSub>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𝑞</m:t>
                    </m:r>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0</m:t>
                    </m:r>
                  </m:oMath>
                </a14:m>
                <a:r>
                  <a:rPr lang="en-US" altLang="ko-KR" sz="1400" dirty="0">
                    <a:latin typeface="나눔스퀘어" panose="020B0600000101010101" pitchFamily="50" charset="-127"/>
                    <a:ea typeface="나눔스퀘어" panose="020B0600000101010101" pitchFamily="50" charset="-127"/>
                  </a:rPr>
                  <a:t> when </a:t>
                </a:r>
                <a14:m>
                  <m:oMath xmlns:m="http://schemas.openxmlformats.org/officeDocument/2006/math">
                    <m:sSub>
                      <m:sSubPr>
                        <m:ctrlPr>
                          <a:rPr lang="en-US" altLang="ko-KR" sz="1400" b="0" i="1" smtClean="0">
                            <a:latin typeface="Cambria Math" panose="02040503050406030204" pitchFamily="18" charset="0"/>
                            <a:ea typeface="나눔스퀘어" panose="020B0600000101010101" pitchFamily="50" charset="-127"/>
                          </a:rPr>
                        </m:ctrlPr>
                      </m:sSubPr>
                      <m:e>
                        <m:r>
                          <a:rPr lang="en-US" altLang="ko-KR" sz="1400" b="0" i="1" smtClean="0">
                            <a:latin typeface="Cambria Math" panose="02040503050406030204" pitchFamily="18" charset="0"/>
                            <a:ea typeface="나눔스퀘어" panose="020B0600000101010101" pitchFamily="50" charset="-127"/>
                          </a:rPr>
                          <m:t>𝑞</m:t>
                        </m:r>
                      </m:e>
                      <m:sub>
                        <m:r>
                          <a:rPr lang="en-US" altLang="ko-KR" sz="1400" b="0" i="1" smtClean="0">
                            <a:latin typeface="Cambria Math" panose="02040503050406030204" pitchFamily="18" charset="0"/>
                            <a:ea typeface="나눔스퀘어" panose="020B0600000101010101" pitchFamily="50" charset="-127"/>
                          </a:rPr>
                          <m:t>𝑑𝑒𝑠</m:t>
                        </m:r>
                      </m:sub>
                    </m:sSub>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0</m:t>
                    </m:r>
                  </m:oMath>
                </a14:m>
                <a:r>
                  <a:rPr lang="en-US" altLang="ko-KR" sz="1400" dirty="0">
                    <a:latin typeface="나눔스퀘어" panose="020B0600000101010101" pitchFamily="50" charset="-127"/>
                    <a:ea typeface="나눔스퀘어" panose="020B0600000101010101" pitchFamily="50" charset="-127"/>
                  </a:rPr>
                  <a:t>, the controller </a:t>
                </a:r>
                <a:r>
                  <a:rPr lang="en-US" altLang="ko-KR" sz="1400" dirty="0" err="1">
                    <a:latin typeface="나눔스퀘어" panose="020B0600000101010101" pitchFamily="50" charset="-127"/>
                    <a:ea typeface="나눔스퀘어" panose="020B0600000101010101" pitchFamily="50" charset="-127"/>
                  </a:rPr>
                  <a:t>opertates</a:t>
                </a:r>
                <a:r>
                  <a:rPr lang="en-US" altLang="ko-KR" sz="1400" dirty="0">
                    <a:latin typeface="나눔스퀘어" panose="020B0600000101010101" pitchFamily="50" charset="-127"/>
                    <a:ea typeface="나눔스퀘어" panose="020B0600000101010101" pitchFamily="50" charset="-127"/>
                  </a:rPr>
                  <a:t> the robot while preserving the systems inherent passivity at all times. </a:t>
                </a:r>
              </a:p>
              <a:p>
                <a:pPr>
                  <a:lnSpc>
                    <a:spcPct val="150000"/>
                  </a:lnSpc>
                </a:pPr>
                <a:r>
                  <a:rPr lang="en-US" altLang="ko-KR" sz="1400" dirty="0">
                    <a:latin typeface="나눔스퀘어" panose="020B0600000101010101" pitchFamily="50" charset="-127"/>
                    <a:ea typeface="나눔스퀘어" panose="020B0600000101010101" pitchFamily="50" charset="-127"/>
                  </a:rPr>
                  <a:t>The control law is very simple. </a:t>
                </a:r>
              </a:p>
              <a:p>
                <a:pPr>
                  <a:lnSpc>
                    <a:spcPct val="150000"/>
                  </a:lnSpc>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𝜏</m:t>
                      </m:r>
                      <m:r>
                        <a:rPr lang="en-US" altLang="ko-KR" sz="1400" b="0" i="1" smtClean="0">
                          <a:latin typeface="Cambria Math" panose="02040503050406030204" pitchFamily="18" charset="0"/>
                          <a:ea typeface="나눔스퀘어" panose="020B0600000101010101" pitchFamily="50" charset="-127"/>
                        </a:rPr>
                        <m:t>=</m:t>
                      </m:r>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𝑔</m:t>
                          </m:r>
                        </m:e>
                      </m:acc>
                      <m:d>
                        <m:dPr>
                          <m:ctrlPr>
                            <a:rPr lang="en-US" altLang="ko-KR" sz="1400" b="0" i="1" dirty="0" smtClean="0">
                              <a:latin typeface="Cambria Math" panose="02040503050406030204" pitchFamily="18" charset="0"/>
                              <a:ea typeface="나눔스퀘어" panose="020B0600000101010101" pitchFamily="50" charset="-127"/>
                            </a:rPr>
                          </m:ctrlPr>
                        </m:dPr>
                        <m:e>
                          <m:r>
                            <a:rPr lang="en-US" altLang="ko-KR" sz="1400" b="0" i="1" dirty="0" smtClean="0">
                              <a:latin typeface="Cambria Math" panose="02040503050406030204" pitchFamily="18" charset="0"/>
                              <a:ea typeface="나눔스퀘어" panose="020B0600000101010101" pitchFamily="50" charset="-127"/>
                            </a:rPr>
                            <m:t>𝑞</m:t>
                          </m:r>
                        </m:e>
                      </m:d>
                      <m:r>
                        <a:rPr lang="en-US" altLang="ko-KR" sz="1400" b="0" i="1" dirty="0" smtClean="0">
                          <a:latin typeface="Cambria Math" panose="02040503050406030204" pitchFamily="18" charset="0"/>
                          <a:ea typeface="나눔스퀘어" panose="020B0600000101010101" pitchFamily="50" charset="-127"/>
                        </a:rPr>
                        <m:t>+</m:t>
                      </m:r>
                      <m:r>
                        <a:rPr lang="en-US" altLang="ko-KR" sz="1400" b="0" i="1" dirty="0" smtClean="0">
                          <a:latin typeface="Cambria Math" panose="02040503050406030204" pitchFamily="18" charset="0"/>
                          <a:ea typeface="나눔스퀘어" panose="020B0600000101010101" pitchFamily="50" charset="-127"/>
                        </a:rPr>
                        <m:t>𝐾𝑒</m:t>
                      </m:r>
                      <m:r>
                        <a:rPr lang="en-US" altLang="ko-KR" sz="1400" b="0" i="1" dirty="0" smtClean="0">
                          <a:latin typeface="Cambria Math" panose="02040503050406030204" pitchFamily="18" charset="0"/>
                          <a:ea typeface="나눔스퀘어" panose="020B0600000101010101" pitchFamily="50" charset="-127"/>
                        </a:rPr>
                        <m:t>−</m:t>
                      </m:r>
                      <m:r>
                        <a:rPr lang="en-US" altLang="ko-KR" sz="1400" b="0" i="1" dirty="0" smtClean="0">
                          <a:latin typeface="Cambria Math" panose="02040503050406030204" pitchFamily="18" charset="0"/>
                          <a:ea typeface="나눔스퀘어" panose="020B0600000101010101" pitchFamily="50" charset="-127"/>
                        </a:rPr>
                        <m:t>𝐷</m:t>
                      </m:r>
                      <m:acc>
                        <m:accPr>
                          <m:chr m:val="̇"/>
                          <m:ctrlPr>
                            <a:rPr lang="en-US" altLang="ko-KR" sz="1400" b="0" i="1" dirty="0" smtClean="0">
                              <a:latin typeface="Cambria Math" panose="02040503050406030204" pitchFamily="18" charset="0"/>
                              <a:ea typeface="나눔스퀘어" panose="020B0600000101010101" pitchFamily="50" charset="-127"/>
                            </a:rPr>
                          </m:ctrlPr>
                        </m:accPr>
                        <m:e>
                          <m:r>
                            <a:rPr lang="en-US" altLang="ko-KR" sz="1400" b="0" i="1" dirty="0" smtClean="0">
                              <a:latin typeface="Cambria Math" panose="02040503050406030204" pitchFamily="18" charset="0"/>
                              <a:ea typeface="나눔스퀘어" panose="020B0600000101010101" pitchFamily="50" charset="-127"/>
                            </a:rPr>
                            <m:t>𝑒</m:t>
                          </m:r>
                        </m:e>
                      </m:acc>
                    </m:oMath>
                  </m:oMathPara>
                </a14:m>
                <a:endParaRPr lang="en-US" altLang="ko-KR" sz="1400" dirty="0">
                  <a:latin typeface="나눔스퀘어" panose="020B0600000101010101" pitchFamily="50" charset="-127"/>
                  <a:ea typeface="나눔스퀘어" panose="020B0600000101010101" pitchFamily="50" charset="-127"/>
                </a:endParaRPr>
              </a:p>
              <a:p>
                <a:pPr>
                  <a:lnSpc>
                    <a:spcPct val="150000"/>
                  </a:lnSpc>
                </a:pPr>
                <a:endParaRPr lang="en-US" altLang="ko-KR" sz="1400" dirty="0">
                  <a:latin typeface="나눔스퀘어" panose="020B0600000101010101" pitchFamily="50" charset="-127"/>
                  <a:ea typeface="나눔스퀘어" panose="020B0600000101010101" pitchFamily="50" charset="-127"/>
                </a:endParaRPr>
              </a:p>
              <a:p>
                <a:pPr>
                  <a:lnSpc>
                    <a:spcPct val="150000"/>
                  </a:lnSpc>
                </a:pPr>
                <a:endParaRPr lang="en-US" altLang="ko-KR" sz="140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This is a typical controller in industrial robots, it compensates for gravity and uses simple PD control. This controller, however, works very well, and this controller is exponentially stable when the gravity is perfectly compensated. </a:t>
                </a:r>
              </a:p>
              <a:p>
                <a:pPr>
                  <a:lnSpc>
                    <a:spcPct val="150000"/>
                  </a:lnSpc>
                </a:pPr>
                <a:r>
                  <a:rPr lang="en-US" altLang="ko-KR" sz="1400" dirty="0">
                    <a:latin typeface="나눔스퀘어" panose="020B0600000101010101" pitchFamily="50" charset="-127"/>
                    <a:ea typeface="나눔스퀘어" panose="020B0600000101010101" pitchFamily="50" charset="-127"/>
                  </a:rPr>
                  <a:t>(it means the </a:t>
                </a:r>
                <a:r>
                  <a:rPr lang="en-US" altLang="ko-KR" sz="1400" u="sng" dirty="0">
                    <a:latin typeface="나눔스퀘어" panose="020B0600000101010101" pitchFamily="50" charset="-127"/>
                    <a:ea typeface="나눔스퀘어" panose="020B0600000101010101" pitchFamily="50" charset="-127"/>
                  </a:rPr>
                  <a:t>nominal gravity vector</a:t>
                </a:r>
                <a:r>
                  <a:rPr lang="en-US" altLang="ko-KR" sz="1400" dirty="0">
                    <a:latin typeface="나눔스퀘어" panose="020B0600000101010101" pitchFamily="50" charset="-127"/>
                    <a:ea typeface="나눔스퀘어" panose="020B0600000101010101" pitchFamily="50" charset="-127"/>
                  </a:rPr>
                  <a:t> </a:t>
                </a:r>
                <a14:m>
                  <m:oMath xmlns:m="http://schemas.openxmlformats.org/officeDocument/2006/math">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𝑔</m:t>
                        </m:r>
                      </m:e>
                    </m:acc>
                  </m:oMath>
                </a14:m>
                <a:r>
                  <a:rPr lang="en-US" altLang="ko-KR" sz="1400" dirty="0">
                    <a:latin typeface="나눔스퀘어" panose="020B0600000101010101" pitchFamily="50" charset="-127"/>
                    <a:ea typeface="나눔스퀘어" panose="020B0600000101010101" pitchFamily="50" charset="-127"/>
                  </a:rPr>
                  <a:t> equals to the </a:t>
                </a:r>
                <a:r>
                  <a:rPr lang="en-US" altLang="ko-KR" sz="1400" u="sng" dirty="0">
                    <a:latin typeface="나눔스퀘어" panose="020B0600000101010101" pitchFamily="50" charset="-127"/>
                    <a:ea typeface="나눔스퀘어" panose="020B0600000101010101" pitchFamily="50" charset="-127"/>
                  </a:rPr>
                  <a:t>real gravity vector</a:t>
                </a:r>
                <a:r>
                  <a:rPr lang="en-US" altLang="ko-KR" sz="1400" dirty="0">
                    <a:latin typeface="나눔스퀘어" panose="020B0600000101010101" pitchFamily="50" charset="-127"/>
                    <a:ea typeface="나눔스퀘어" panose="020B0600000101010101" pitchFamily="50" charset="-127"/>
                  </a:rPr>
                  <a:t>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𝑔</m:t>
                    </m:r>
                  </m:oMath>
                </a14:m>
                <a:r>
                  <a:rPr lang="en-US" altLang="ko-KR" sz="1400" dirty="0">
                    <a:latin typeface="나눔스퀘어" panose="020B0600000101010101" pitchFamily="50" charset="-127"/>
                    <a:ea typeface="나눔스퀘어" panose="020B0600000101010101" pitchFamily="50" charset="-127"/>
                  </a:rPr>
                  <a:t>;  </a:t>
                </a:r>
                <a14:m>
                  <m:oMath xmlns:m="http://schemas.openxmlformats.org/officeDocument/2006/math">
                    <m:acc>
                      <m:accPr>
                        <m:chr m:val="̂"/>
                        <m:ctrlPr>
                          <a:rPr lang="en-US" altLang="ko-KR" sz="1400" b="0" i="1" smtClean="0">
                            <a:latin typeface="Cambria Math" panose="02040503050406030204" pitchFamily="18" charset="0"/>
                            <a:ea typeface="나눔스퀘어" panose="020B0600000101010101" pitchFamily="50" charset="-127"/>
                          </a:rPr>
                        </m:ctrlPr>
                      </m:accPr>
                      <m:e>
                        <m:r>
                          <a:rPr lang="en-US" altLang="ko-KR" sz="1400" b="0" i="1" smtClean="0">
                            <a:latin typeface="Cambria Math" panose="02040503050406030204" pitchFamily="18" charset="0"/>
                            <a:ea typeface="나눔스퀘어" panose="020B0600000101010101" pitchFamily="50" charset="-127"/>
                          </a:rPr>
                          <m:t>𝑔</m:t>
                        </m:r>
                      </m:e>
                    </m:acc>
                    <m:r>
                      <a:rPr lang="en-US" altLang="ko-KR" sz="1400" b="0" i="1" dirty="0" smtClean="0">
                        <a:latin typeface="Cambria Math" panose="02040503050406030204" pitchFamily="18" charset="0"/>
                        <a:ea typeface="나눔스퀘어" panose="020B0600000101010101" pitchFamily="50" charset="-127"/>
                      </a:rPr>
                      <m:t>=</m:t>
                    </m:r>
                    <m:r>
                      <a:rPr lang="en-US" altLang="ko-KR" sz="1400" b="0" i="1" dirty="0" smtClean="0">
                        <a:latin typeface="Cambria Math" panose="02040503050406030204" pitchFamily="18" charset="0"/>
                        <a:ea typeface="나눔스퀘어" panose="020B0600000101010101" pitchFamily="50" charset="-127"/>
                      </a:rPr>
                      <m:t>𝑔</m:t>
                    </m:r>
                  </m:oMath>
                </a14:m>
                <a:r>
                  <a:rPr lang="en-US" altLang="ko-KR" sz="1400" dirty="0">
                    <a:latin typeface="나눔스퀘어" panose="020B0600000101010101" pitchFamily="50" charset="-127"/>
                    <a:ea typeface="나눔스퀘어" panose="020B0600000101010101" pitchFamily="50" charset="-127"/>
                  </a:rPr>
                  <a:t>). </a:t>
                </a:r>
              </a:p>
              <a:p>
                <a:pPr>
                  <a:lnSpc>
                    <a:spcPct val="150000"/>
                  </a:lnSpc>
                </a:pPr>
                <a:endParaRPr lang="en-US" altLang="ko-KR" sz="140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When gravity compensation is imperfect or absent, assessing stability becomes more complex. The equilibrium is dislocated away from </a:t>
                </a:r>
                <a14:m>
                  <m:oMath xmlns:m="http://schemas.openxmlformats.org/officeDocument/2006/math">
                    <m:r>
                      <a:rPr lang="en-US" altLang="ko-KR" sz="1400" b="0" i="1" smtClean="0">
                        <a:latin typeface="Cambria Math" panose="02040503050406030204" pitchFamily="18" charset="0"/>
                        <a:ea typeface="나눔스퀘어" panose="020B0600000101010101" pitchFamily="50" charset="-127"/>
                      </a:rPr>
                      <m:t>𝑒</m:t>
                    </m:r>
                    <m:r>
                      <a:rPr lang="en-US" altLang="ko-KR" sz="1400" b="0" i="1" smtClean="0">
                        <a:latin typeface="Cambria Math" panose="02040503050406030204" pitchFamily="18" charset="0"/>
                        <a:ea typeface="나눔스퀘어" panose="020B0600000101010101" pitchFamily="50" charset="-127"/>
                      </a:rPr>
                      <m:t>=</m:t>
                    </m:r>
                    <m:r>
                      <a:rPr lang="en-US" altLang="ko-KR" sz="1400" b="0" i="1" smtClean="0">
                        <a:latin typeface="Cambria Math" panose="02040503050406030204" pitchFamily="18" charset="0"/>
                        <a:ea typeface="나눔스퀘어" panose="020B0600000101010101" pitchFamily="50" charset="-127"/>
                      </a:rPr>
                      <m:t>0</m:t>
                    </m:r>
                  </m:oMath>
                </a14:m>
                <a:r>
                  <a:rPr lang="en-US" altLang="ko-KR" sz="1400" dirty="0">
                    <a:latin typeface="나눔스퀘어" panose="020B0600000101010101" pitchFamily="50" charset="-127"/>
                    <a:ea typeface="나눔스퀘어" panose="020B0600000101010101" pitchFamily="50" charset="-127"/>
                  </a:rPr>
                  <a:t> (it means there is a steady state error). We can inject integral error feedback to reject constant disturbance due to the imperfect gravity compensation, so the modified control is expressed as</a:t>
                </a:r>
              </a:p>
              <a:p>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ea typeface="나눔스퀘어" panose="020B0600000101010101" pitchFamily="50" charset="-127"/>
                        </a:rPr>
                        <m:t>𝜏</m:t>
                      </m:r>
                      <m:r>
                        <a:rPr lang="en-US" altLang="ko-KR" sz="1400" i="1">
                          <a:latin typeface="Cambria Math" panose="02040503050406030204" pitchFamily="18" charset="0"/>
                          <a:ea typeface="나눔스퀘어" panose="020B0600000101010101" pitchFamily="50" charset="-127"/>
                        </a:rPr>
                        <m:t>=</m:t>
                      </m:r>
                      <m:acc>
                        <m:accPr>
                          <m:chr m:val="̂"/>
                          <m:ctrlPr>
                            <a:rPr lang="en-US" altLang="ko-KR" sz="1400" i="1">
                              <a:latin typeface="Cambria Math" panose="02040503050406030204" pitchFamily="18" charset="0"/>
                              <a:ea typeface="나눔스퀘어" panose="020B0600000101010101" pitchFamily="50" charset="-127"/>
                            </a:rPr>
                          </m:ctrlPr>
                        </m:accPr>
                        <m:e>
                          <m:r>
                            <a:rPr lang="en-US" altLang="ko-KR" sz="1400" i="1">
                              <a:latin typeface="Cambria Math" panose="02040503050406030204" pitchFamily="18" charset="0"/>
                              <a:ea typeface="나눔스퀘어" panose="020B0600000101010101" pitchFamily="50" charset="-127"/>
                            </a:rPr>
                            <m:t>𝑔</m:t>
                          </m:r>
                        </m:e>
                      </m:acc>
                      <m:d>
                        <m:dPr>
                          <m:ctrlPr>
                            <a:rPr lang="en-US" altLang="ko-KR" sz="1400" i="1" dirty="0">
                              <a:latin typeface="Cambria Math" panose="02040503050406030204" pitchFamily="18" charset="0"/>
                              <a:ea typeface="나눔스퀘어" panose="020B0600000101010101" pitchFamily="50" charset="-127"/>
                            </a:rPr>
                          </m:ctrlPr>
                        </m:dPr>
                        <m:e>
                          <m:r>
                            <a:rPr lang="en-US" altLang="ko-KR" sz="1400" i="1" dirty="0">
                              <a:latin typeface="Cambria Math" panose="02040503050406030204" pitchFamily="18" charset="0"/>
                              <a:ea typeface="나눔스퀘어" panose="020B0600000101010101" pitchFamily="50" charset="-127"/>
                            </a:rPr>
                            <m:t>𝑞</m:t>
                          </m:r>
                        </m:e>
                      </m:d>
                      <m:r>
                        <a:rPr lang="en-US" altLang="ko-KR" sz="1400" i="1" dirty="0">
                          <a:latin typeface="Cambria Math" panose="02040503050406030204" pitchFamily="18" charset="0"/>
                          <a:ea typeface="나눔스퀘어" panose="020B0600000101010101" pitchFamily="50" charset="-127"/>
                        </a:rPr>
                        <m:t>+</m:t>
                      </m:r>
                      <m:r>
                        <a:rPr lang="en-US" altLang="ko-KR" sz="1400" i="1" dirty="0">
                          <a:latin typeface="Cambria Math" panose="02040503050406030204" pitchFamily="18" charset="0"/>
                          <a:ea typeface="나눔스퀘어" panose="020B0600000101010101" pitchFamily="50" charset="-127"/>
                        </a:rPr>
                        <m:t>𝐾𝑒</m:t>
                      </m:r>
                      <m:r>
                        <a:rPr lang="en-US" altLang="ko-KR" sz="1400" i="1" dirty="0">
                          <a:latin typeface="Cambria Math" panose="02040503050406030204" pitchFamily="18" charset="0"/>
                          <a:ea typeface="나눔스퀘어" panose="020B0600000101010101" pitchFamily="50" charset="-127"/>
                        </a:rPr>
                        <m:t>−</m:t>
                      </m:r>
                      <m:r>
                        <a:rPr lang="en-US" altLang="ko-KR" sz="1400" i="1" dirty="0">
                          <a:latin typeface="Cambria Math" panose="02040503050406030204" pitchFamily="18" charset="0"/>
                          <a:ea typeface="나눔스퀘어" panose="020B0600000101010101" pitchFamily="50" charset="-127"/>
                        </a:rPr>
                        <m:t>𝐷</m:t>
                      </m:r>
                      <m:acc>
                        <m:accPr>
                          <m:chr m:val="̇"/>
                          <m:ctrlPr>
                            <a:rPr lang="en-US" altLang="ko-KR" sz="1400" i="1" dirty="0">
                              <a:latin typeface="Cambria Math" panose="02040503050406030204" pitchFamily="18" charset="0"/>
                              <a:ea typeface="나눔스퀘어" panose="020B0600000101010101" pitchFamily="50" charset="-127"/>
                            </a:rPr>
                          </m:ctrlPr>
                        </m:accPr>
                        <m:e>
                          <m:r>
                            <a:rPr lang="en-US" altLang="ko-KR" sz="1400" i="1" dirty="0">
                              <a:latin typeface="Cambria Math" panose="02040503050406030204" pitchFamily="18" charset="0"/>
                              <a:ea typeface="나눔스퀘어" panose="020B0600000101010101" pitchFamily="50" charset="-127"/>
                            </a:rPr>
                            <m:t>𝑒</m:t>
                          </m:r>
                        </m:e>
                      </m:acc>
                      <m:r>
                        <a:rPr lang="en-US" altLang="ko-KR" sz="1400" b="0" i="1" dirty="0" smtClean="0">
                          <a:latin typeface="Cambria Math" panose="02040503050406030204" pitchFamily="18" charset="0"/>
                          <a:ea typeface="나눔스퀘어" panose="020B0600000101010101" pitchFamily="50" charset="-127"/>
                        </a:rPr>
                        <m:t>+</m:t>
                      </m:r>
                      <m:nary>
                        <m:naryPr>
                          <m:limLoc m:val="undOvr"/>
                          <m:subHide m:val="on"/>
                          <m:supHide m:val="on"/>
                          <m:ctrlPr>
                            <a:rPr lang="en-US" altLang="ko-KR" sz="1400" b="0" i="1" dirty="0" smtClean="0">
                              <a:latin typeface="Cambria Math" panose="02040503050406030204" pitchFamily="18" charset="0"/>
                              <a:ea typeface="나눔스퀘어" panose="020B0600000101010101" pitchFamily="50" charset="-127"/>
                            </a:rPr>
                          </m:ctrlPr>
                        </m:naryPr>
                        <m:sub/>
                        <m:sup/>
                        <m:e>
                          <m:r>
                            <a:rPr lang="en-US" altLang="ko-KR" sz="1400" b="0" i="1" dirty="0" smtClean="0">
                              <a:latin typeface="Cambria Math" panose="02040503050406030204" pitchFamily="18" charset="0"/>
                              <a:ea typeface="나눔스퀘어" panose="020B0600000101010101" pitchFamily="50" charset="-127"/>
                            </a:rPr>
                            <m:t>𝑒</m:t>
                          </m:r>
                        </m:e>
                      </m:nary>
                      <m:r>
                        <a:rPr lang="en-US" altLang="ko-KR" sz="1400" b="0" i="1" dirty="0" smtClean="0">
                          <a:latin typeface="Cambria Math" panose="02040503050406030204" pitchFamily="18" charset="0"/>
                          <a:ea typeface="나눔스퀘어" panose="020B0600000101010101" pitchFamily="50" charset="-127"/>
                        </a:rPr>
                        <m:t>𝑑𝑡</m:t>
                      </m:r>
                    </m:oMath>
                  </m:oMathPara>
                </a14:m>
                <a:endParaRPr lang="en-US" altLang="ko-KR" sz="1400" dirty="0">
                  <a:latin typeface="나눔스퀘어" panose="020B0600000101010101" pitchFamily="50" charset="-127"/>
                  <a:ea typeface="나눔스퀘어" panose="020B0600000101010101" pitchFamily="50" charset="-127"/>
                </a:endParaRPr>
              </a:p>
            </p:txBody>
          </p:sp>
        </mc:Choice>
        <mc:Fallback>
          <p:sp>
            <p:nvSpPr>
              <p:cNvPr id="20" name="직사각형 19">
                <a:extLst>
                  <a:ext uri="{FF2B5EF4-FFF2-40B4-BE49-F238E27FC236}">
                    <a16:creationId xmlns:a16="http://schemas.microsoft.com/office/drawing/2014/main" id="{8E3B8839-BA4A-4C57-8B1A-190223A809FF}"/>
                  </a:ext>
                </a:extLst>
              </p:cNvPr>
              <p:cNvSpPr>
                <a:spLocks noRot="1" noChangeAspect="1" noMove="1" noResize="1" noEditPoints="1" noAdjustHandles="1" noChangeArrowheads="1" noChangeShapeType="1" noTextEdit="1"/>
              </p:cNvSpPr>
              <p:nvPr/>
            </p:nvSpPr>
            <p:spPr>
              <a:xfrm>
                <a:off x="383828" y="1720749"/>
                <a:ext cx="11261325" cy="4858574"/>
              </a:xfrm>
              <a:prstGeom prst="rect">
                <a:avLst/>
              </a:prstGeom>
              <a:blipFill>
                <a:blip r:embed="rId3"/>
                <a:stretch>
                  <a:fillRect l="-162" r="-108"/>
                </a:stretch>
              </a:blipFill>
              <a:ln w="38100">
                <a:noFill/>
                <a:prstDash val="sysDash"/>
              </a:ln>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99CC05AE-0320-48E2-8C3E-CE89E9889863}"/>
              </a:ext>
            </a:extLst>
          </p:cNvPr>
          <p:cNvSpPr txBox="1"/>
          <p:nvPr/>
        </p:nvSpPr>
        <p:spPr>
          <a:xfrm>
            <a:off x="4147858" y="3327793"/>
            <a:ext cx="2016231" cy="276999"/>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Gravity compensation</a:t>
            </a:r>
          </a:p>
        </p:txBody>
      </p:sp>
      <p:sp>
        <p:nvSpPr>
          <p:cNvPr id="15" name="TextBox 14">
            <a:extLst>
              <a:ext uri="{FF2B5EF4-FFF2-40B4-BE49-F238E27FC236}">
                <a16:creationId xmlns:a16="http://schemas.microsoft.com/office/drawing/2014/main" id="{18F1C65B-EFB9-4857-8D7A-E17D14DB2CD5}"/>
              </a:ext>
            </a:extLst>
          </p:cNvPr>
          <p:cNvSpPr txBox="1"/>
          <p:nvPr/>
        </p:nvSpPr>
        <p:spPr>
          <a:xfrm>
            <a:off x="6014490" y="3337554"/>
            <a:ext cx="2510339" cy="276999"/>
          </a:xfrm>
          <a:prstGeom prst="rect">
            <a:avLst/>
          </a:prstGeom>
          <a:noFill/>
        </p:spPr>
        <p:txBody>
          <a:bodyPr wrap="square">
            <a:spAutoFit/>
          </a:bodyPr>
          <a:lstStyle/>
          <a:p>
            <a:pPr algn="ctr"/>
            <a:r>
              <a:rPr lang="en-US" altLang="ko-KR" sz="1200" dirty="0">
                <a:solidFill>
                  <a:prstClr val="black"/>
                </a:solidFill>
                <a:latin typeface="나눔스퀘어 Bold" panose="020B0600000101010101" pitchFamily="50" charset="-127"/>
                <a:ea typeface="나눔스퀘어 Bold" panose="020B0600000101010101" pitchFamily="50" charset="-127"/>
              </a:rPr>
              <a:t>PD control (joint compliance)</a:t>
            </a:r>
          </a:p>
        </p:txBody>
      </p:sp>
      <p:cxnSp>
        <p:nvCxnSpPr>
          <p:cNvPr id="9" name="직선 화살표 연결선 8">
            <a:extLst>
              <a:ext uri="{FF2B5EF4-FFF2-40B4-BE49-F238E27FC236}">
                <a16:creationId xmlns:a16="http://schemas.microsoft.com/office/drawing/2014/main" id="{FFAE62F3-E41B-4570-82FF-39BDF5693DED}"/>
              </a:ext>
            </a:extLst>
          </p:cNvPr>
          <p:cNvCxnSpPr/>
          <p:nvPr/>
        </p:nvCxnSpPr>
        <p:spPr>
          <a:xfrm flipV="1">
            <a:off x="5155973" y="3044011"/>
            <a:ext cx="565550" cy="283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FC75B75-0D63-4158-9D48-AE8582A27FEF}"/>
              </a:ext>
            </a:extLst>
          </p:cNvPr>
          <p:cNvCxnSpPr>
            <a:cxnSpLocks/>
            <a:stCxn id="15" idx="0"/>
          </p:cNvCxnSpPr>
          <p:nvPr/>
        </p:nvCxnSpPr>
        <p:spPr>
          <a:xfrm flipH="1" flipV="1">
            <a:off x="6470479" y="3037228"/>
            <a:ext cx="799181" cy="3003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55864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42011</TotalTime>
  <Words>1154</Words>
  <Application>Microsoft Office PowerPoint</Application>
  <PresentationFormat>와이드스크린</PresentationFormat>
  <Paragraphs>122</Paragraphs>
  <Slides>9</Slides>
  <Notes>9</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vt:i4>
      </vt:variant>
    </vt:vector>
  </HeadingPairs>
  <TitlesOfParts>
    <vt:vector size="16" baseType="lpstr">
      <vt:lpstr>Arial</vt:lpstr>
      <vt:lpstr>맑은 고딕</vt:lpstr>
      <vt:lpstr>나눔스퀘어 ExtraBold</vt:lpstr>
      <vt:lpstr>나눔스퀘어 Bold</vt:lpstr>
      <vt:lpstr>나눔스퀘어</vt:lpstr>
      <vt:lpstr>Cambria Math</vt:lpstr>
      <vt:lpstr>Office 테마</vt:lpstr>
      <vt:lpstr>Robotics algorithms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제목</dc:title>
  <dc:creator>YongSeok Lee</dc:creator>
  <cp:lastModifiedBy>YongSeok Lee</cp:lastModifiedBy>
  <cp:revision>1209</cp:revision>
  <dcterms:created xsi:type="dcterms:W3CDTF">2022-08-03T13:43:05Z</dcterms:created>
  <dcterms:modified xsi:type="dcterms:W3CDTF">2024-05-08T09:13:44Z</dcterms:modified>
</cp:coreProperties>
</file>